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360" r:id="rId3"/>
    <p:sldId id="309" r:id="rId4"/>
    <p:sldId id="264" r:id="rId5"/>
    <p:sldId id="265" r:id="rId6"/>
    <p:sldId id="262" r:id="rId7"/>
    <p:sldId id="268" r:id="rId8"/>
    <p:sldId id="263" r:id="rId9"/>
    <p:sldId id="274" r:id="rId10"/>
    <p:sldId id="273" r:id="rId11"/>
    <p:sldId id="322" r:id="rId12"/>
    <p:sldId id="280" r:id="rId13"/>
    <p:sldId id="311" r:id="rId14"/>
    <p:sldId id="275" r:id="rId15"/>
    <p:sldId id="276" r:id="rId16"/>
    <p:sldId id="278" r:id="rId17"/>
    <p:sldId id="281" r:id="rId18"/>
    <p:sldId id="269" r:id="rId19"/>
    <p:sldId id="282" r:id="rId20"/>
    <p:sldId id="284" r:id="rId21"/>
    <p:sldId id="287" r:id="rId22"/>
    <p:sldId id="294" r:id="rId23"/>
    <p:sldId id="359" r:id="rId24"/>
    <p:sldId id="313" r:id="rId25"/>
    <p:sldId id="315" r:id="rId26"/>
    <p:sldId id="334" r:id="rId27"/>
    <p:sldId id="270" r:id="rId28"/>
    <p:sldId id="328" r:id="rId29"/>
    <p:sldId id="318" r:id="rId30"/>
    <p:sldId id="341" r:id="rId31"/>
    <p:sldId id="349" r:id="rId32"/>
    <p:sldId id="350" r:id="rId33"/>
    <p:sldId id="352" r:id="rId34"/>
    <p:sldId id="353" r:id="rId35"/>
    <p:sldId id="357" r:id="rId36"/>
    <p:sldId id="335" r:id="rId37"/>
    <p:sldId id="319" r:id="rId38"/>
    <p:sldId id="354" r:id="rId39"/>
    <p:sldId id="355" r:id="rId40"/>
    <p:sldId id="356" r:id="rId41"/>
    <p:sldId id="321" r:id="rId42"/>
    <p:sldId id="295" r:id="rId43"/>
    <p:sldId id="333" r:id="rId44"/>
    <p:sldId id="271" r:id="rId45"/>
    <p:sldId id="296" r:id="rId46"/>
    <p:sldId id="337" r:id="rId47"/>
    <p:sldId id="338" r:id="rId48"/>
    <p:sldId id="339" r:id="rId49"/>
    <p:sldId id="358" r:id="rId50"/>
    <p:sldId id="347" r:id="rId51"/>
    <p:sldId id="346" r:id="rId52"/>
    <p:sldId id="348" r:id="rId53"/>
    <p:sldId id="299" r:id="rId54"/>
    <p:sldId id="323" r:id="rId55"/>
    <p:sldId id="326" r:id="rId56"/>
    <p:sldId id="300" r:id="rId57"/>
    <p:sldId id="324" r:id="rId58"/>
    <p:sldId id="327" r:id="rId59"/>
    <p:sldId id="329" r:id="rId60"/>
    <p:sldId id="330" r:id="rId61"/>
    <p:sldId id="331" r:id="rId62"/>
    <p:sldId id="332" r:id="rId63"/>
    <p:sldId id="272" r:id="rId64"/>
    <p:sldId id="303" r:id="rId65"/>
    <p:sldId id="310" r:id="rId66"/>
    <p:sldId id="306" r:id="rId67"/>
    <p:sldId id="305" r:id="rId6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ED7D31"/>
    <a:srgbClr val="FF8585"/>
    <a:srgbClr val="FF2D2D"/>
    <a:srgbClr val="F7F6F3"/>
    <a:srgbClr val="FFE699"/>
    <a:srgbClr val="FBD1F5"/>
    <a:srgbClr val="A3C7E7"/>
    <a:srgbClr val="FFF2CC"/>
    <a:srgbClr val="FFD0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47" autoAdjust="0"/>
    <p:restoredTop sz="94660"/>
  </p:normalViewPr>
  <p:slideViewPr>
    <p:cSldViewPr snapToGrid="0">
      <p:cViewPr varScale="1">
        <p:scale>
          <a:sx n="64" d="100"/>
          <a:sy n="64" d="100"/>
        </p:scale>
        <p:origin x="380" y="5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6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608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631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90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46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82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206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69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25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53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678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E0749-3EF4-4923-80AA-C83D30211EB1}" type="datetimeFigureOut">
              <a:rPr lang="ko-KR" altLang="en-US" smtClean="0"/>
              <a:t>2023-04-16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86071-FD5D-49DF-AC13-B65E248A5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93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93048" y="2636545"/>
            <a:ext cx="7922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 smtClean="0">
                <a:solidFill>
                  <a:schemeClr val="accent4"/>
                </a:solidFill>
              </a:rPr>
              <a:t>원시 값과 객체의 비교</a:t>
            </a:r>
            <a:endParaRPr lang="ko-KR" altLang="en-US" sz="6000" b="1" dirty="0">
              <a:solidFill>
                <a:schemeClr val="accent4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22255" y="3691964"/>
            <a:ext cx="4760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</a:rPr>
              <a:t>i</a:t>
            </a:r>
            <a:r>
              <a:rPr lang="en-US" altLang="ko-KR" sz="2400" dirty="0" smtClean="0">
                <a:solidFill>
                  <a:schemeClr val="bg1">
                    <a:lumMod val="65000"/>
                  </a:schemeClr>
                </a:solidFill>
              </a:rPr>
              <a:t>mmutable value · mutable value</a:t>
            </a:r>
            <a:endParaRPr lang="ko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-1421295" y="2213163"/>
            <a:ext cx="3437266" cy="2288800"/>
          </a:xfrm>
          <a:prstGeom prst="roundRect">
            <a:avLst>
              <a:gd name="adj" fmla="val 22809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9165930" y="369196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bg1">
                    <a:lumMod val="65000"/>
                  </a:schemeClr>
                </a:solidFill>
              </a:rPr>
              <a:t>정혜민</a:t>
            </a:r>
            <a:endParaRPr lang="ko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45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변수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1757362"/>
            <a:ext cx="8096250" cy="4105275"/>
          </a:xfrm>
          <a:prstGeom prst="rect">
            <a:avLst/>
          </a:prstGeom>
        </p:spPr>
      </p:pic>
      <p:sp>
        <p:nvSpPr>
          <p:cNvPr id="26" name="모서리가 둥근 직사각형 25"/>
          <p:cNvSpPr/>
          <p:nvPr/>
        </p:nvSpPr>
        <p:spPr>
          <a:xfrm>
            <a:off x="7286624" y="2809874"/>
            <a:ext cx="1685925" cy="31432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변수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선언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7286624" y="3189683"/>
            <a:ext cx="1685925" cy="7477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변수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에</a:t>
            </a:r>
            <a:endParaRPr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할당</a:t>
            </a:r>
            <a:endParaRPr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7286624" y="4002879"/>
            <a:ext cx="1685925" cy="7477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변수 </a:t>
            </a:r>
            <a:endParaRPr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선언과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할당</a:t>
            </a:r>
            <a:endParaRPr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867025" y="3262313"/>
            <a:ext cx="2466975" cy="442912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867025" y="4245767"/>
            <a:ext cx="2867025" cy="442912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09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5"/>
          <p:cNvSpPr/>
          <p:nvPr/>
        </p:nvSpPr>
        <p:spPr>
          <a:xfrm>
            <a:off x="5810250" y="1717748"/>
            <a:ext cx="1420582" cy="391808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550441"/>
              </p:ext>
            </p:extLst>
          </p:nvPr>
        </p:nvGraphicFramePr>
        <p:xfrm>
          <a:off x="7423150" y="1826746"/>
          <a:ext cx="2597150" cy="36427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7150"/>
              </a:tblGrid>
              <a:tr h="520398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n>
                            <a:solidFill>
                              <a:sysClr val="windowText" lastClr="000000"/>
                            </a:solidFill>
                          </a:ln>
                        </a:rPr>
                        <a:t>10</a:t>
                      </a:r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n>
                            <a:solidFill>
                              <a:sysClr val="windowText" lastClr="000000"/>
                            </a:solidFill>
                          </a:ln>
                        </a:rPr>
                        <a:t>…</a:t>
                      </a:r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vert="wordArtVertRtl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n>
                            <a:solidFill>
                              <a:sysClr val="windowText" lastClr="000000"/>
                            </a:solidFill>
                          </a:ln>
                        </a:rPr>
                        <a:t>20</a:t>
                      </a:r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n>
                            <a:solidFill>
                              <a:sysClr val="windowText" lastClr="000000"/>
                            </a:solidFill>
                          </a:ln>
                        </a:rPr>
                        <a:t>…</a:t>
                      </a:r>
                      <a:endParaRPr lang="ko-KR" altLang="en-US" dirty="0" smtClean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  <a:p>
                      <a:pPr algn="ctr"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vert="vert27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20398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810250" y="1856247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0x00000000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10250" y="2944065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0x000000F2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10250" y="4031883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0x00001332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810250" y="5080409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0xFFFFFFFFF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782773" y="1261532"/>
            <a:ext cx="1448059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메모리 주소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8229600" y="5635833"/>
            <a:ext cx="911096" cy="40862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메모리</a:t>
            </a:r>
            <a:endParaRPr lang="ko-KR" alt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0077450" y="2940255"/>
            <a:ext cx="1224268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메모리 셀</a:t>
            </a:r>
            <a:endParaRPr lang="ko-KR" altLang="en-US" b="1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344" y="2702862"/>
            <a:ext cx="3386138" cy="151368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226125" y="828988"/>
            <a:ext cx="6419850" cy="5505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변수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532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3" grpId="0"/>
      <p:bldP spid="14" grpId="0" animBg="1"/>
      <p:bldP spid="15" grpId="0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1469456" y="4371975"/>
            <a:ext cx="823912" cy="1457325"/>
            <a:chOff x="971550" y="2038350"/>
            <a:chExt cx="823912" cy="1457325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10539" y="4777471"/>
            <a:ext cx="958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데이터 </a:t>
            </a:r>
            <a:endParaRPr lang="en-US" altLang="ko-KR" dirty="0"/>
          </a:p>
          <a:p>
            <a:pPr algn="ctr"/>
            <a:r>
              <a:rPr lang="ko-KR" altLang="en-US" dirty="0" smtClean="0"/>
              <a:t>영역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469456" y="2695575"/>
            <a:ext cx="823912" cy="1457325"/>
            <a:chOff x="971550" y="2038350"/>
            <a:chExt cx="823912" cy="145732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15597"/>
              </p:ext>
            </p:extLst>
          </p:nvPr>
        </p:nvGraphicFramePr>
        <p:xfrm>
          <a:off x="1804420" y="2719916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이름</a:t>
                      </a:r>
                      <a:r>
                        <a:rPr lang="en-US" altLang="ko-KR" sz="1600" dirty="0" smtClean="0"/>
                        <a:t>:</a:t>
                      </a:r>
                      <a:r>
                        <a:rPr lang="en-US" altLang="ko-KR" sz="1600" baseline="0" dirty="0" smtClean="0"/>
                        <a:t> a</a:t>
                      </a:r>
                    </a:p>
                    <a:p>
                      <a:pPr algn="ctr" latinLnBrk="1"/>
                      <a:r>
                        <a:rPr lang="ko-KR" altLang="en-US" sz="1600" baseline="0" dirty="0" smtClean="0"/>
                        <a:t>값 </a:t>
                      </a:r>
                      <a:r>
                        <a:rPr lang="en-US" altLang="ko-KR" sz="1600" baseline="0" dirty="0" smtClean="0"/>
                        <a:t>: @5004</a:t>
                      </a:r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304508"/>
              </p:ext>
            </p:extLst>
          </p:nvPr>
        </p:nvGraphicFramePr>
        <p:xfrm>
          <a:off x="1804420" y="440584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10</a:t>
                      </a:r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64266" y="3115359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</a:t>
            </a:r>
            <a:endParaRPr lang="en-US" altLang="ko-KR" dirty="0" smtClean="0"/>
          </a:p>
          <a:p>
            <a:r>
              <a:rPr lang="ko-KR" altLang="en-US" dirty="0" smtClean="0"/>
              <a:t>영역</a:t>
            </a:r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5758315" y="3228975"/>
            <a:ext cx="1280659" cy="923925"/>
          </a:xfrm>
          <a:prstGeom prst="roundRect">
            <a:avLst/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 rot="2891217">
            <a:off x="6549209" y="4150063"/>
            <a:ext cx="894714" cy="249902"/>
          </a:xfrm>
          <a:prstGeom prst="rightArrow">
            <a:avLst>
              <a:gd name="adj1" fmla="val 23771"/>
              <a:gd name="adj2" fmla="val 8680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038974" y="4905375"/>
            <a:ext cx="1343026" cy="923925"/>
          </a:xfrm>
          <a:prstGeom prst="round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7318236" y="5138052"/>
            <a:ext cx="784501" cy="504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831906" y="3362324"/>
            <a:ext cx="1133475" cy="657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100" y="1081087"/>
            <a:ext cx="3386138" cy="1513687"/>
          </a:xfrm>
          <a:prstGeom prst="rect">
            <a:avLst/>
          </a:prstGeom>
        </p:spPr>
      </p:pic>
      <p:cxnSp>
        <p:nvCxnSpPr>
          <p:cNvPr id="23" name="직선 연결선 22"/>
          <p:cNvCxnSpPr/>
          <p:nvPr/>
        </p:nvCxnSpPr>
        <p:spPr>
          <a:xfrm>
            <a:off x="8102737" y="2038350"/>
            <a:ext cx="917438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9102862" y="2038350"/>
            <a:ext cx="917438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모서리가 둥근 직사각형 21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변수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9836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  <p:bldP spid="16" grpId="0" animBg="1"/>
      <p:bldP spid="15" grpId="0" animBg="1"/>
      <p:bldP spid="17" grpId="0" animBg="1"/>
      <p:bldP spid="18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48824" y="2393363"/>
            <a:ext cx="3010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데이터를 저장할 수 있는 메모리 셀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71371" y="189173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메모리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48824" y="3689430"/>
            <a:ext cx="439254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하나의 값을 저장하기 위해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확보한 메모리 공간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자체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또는 그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메모리 공간을 식별하기 위해 붙인 이름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값의 위치를 가리키는 상징적인 이름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71371" y="318439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48824" y="5246370"/>
            <a:ext cx="40334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어떤 값을 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구별해서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식별할 수 있는 고유한 이름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값이 아닌 메모리 주소를 기억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71371" y="4784705"/>
            <a:ext cx="2252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accent4"/>
                </a:solidFill>
              </a:rPr>
              <a:t>변수명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2400" b="1" dirty="0" err="1" smtClean="0">
                <a:solidFill>
                  <a:schemeClr val="accent4"/>
                </a:solidFill>
              </a:rPr>
              <a:t>식별자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01381" y="2353395"/>
            <a:ext cx="36542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변수를 생성하는 것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 선언할 때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let,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const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키워드 사용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23928" y="189173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 선언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001381" y="3741255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변수에 저장된 값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23928" y="3253033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 값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038689" y="5246370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변수에 값을 저장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61236" y="478470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solidFill>
                  <a:schemeClr val="accent4"/>
                </a:solidFill>
              </a:rPr>
              <a:t>할당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1395171" y="3253688"/>
            <a:ext cx="0" cy="1061137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1395171" y="4835910"/>
            <a:ext cx="0" cy="93368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6747728" y="4835910"/>
            <a:ext cx="0" cy="93368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6747728" y="1953036"/>
            <a:ext cx="0" cy="93368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6747728" y="3253688"/>
            <a:ext cx="0" cy="1061137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1395171" y="1953036"/>
            <a:ext cx="0" cy="93368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1648824" y="5741015"/>
            <a:ext cx="2538365" cy="0"/>
          </a:xfrm>
          <a:prstGeom prst="line">
            <a:avLst/>
          </a:prstGeom>
          <a:ln w="38100">
            <a:solidFill>
              <a:srgbClr val="F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모서리가 둥근 직사각형 21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변수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423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032001"/>
            <a:ext cx="12192000" cy="3050992"/>
          </a:xfrm>
          <a:prstGeom prst="roundRect">
            <a:avLst>
              <a:gd name="adj" fmla="val 14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875153" y="2787369"/>
            <a:ext cx="244169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 dirty="0" smtClean="0"/>
              <a:t>객체</a:t>
            </a:r>
            <a:endParaRPr lang="en-US" altLang="ko-KR" sz="8800" b="1" dirty="0" smtClean="0"/>
          </a:p>
          <a:p>
            <a:endParaRPr lang="en-US" altLang="ko-KR" sz="8800" b="1" dirty="0" smtClean="0"/>
          </a:p>
        </p:txBody>
      </p:sp>
    </p:spTree>
    <p:extLst>
      <p:ext uri="{BB962C8B-B14F-4D97-AF65-F5344CB8AC3E}">
        <p14:creationId xmlns:p14="http://schemas.microsoft.com/office/powerpoint/2010/main" val="261028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032001"/>
            <a:ext cx="12192000" cy="3050992"/>
          </a:xfrm>
          <a:prstGeom prst="roundRect">
            <a:avLst>
              <a:gd name="adj" fmla="val 14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59115" y="2584169"/>
            <a:ext cx="4873770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 smtClean="0"/>
              <a:t>property</a:t>
            </a:r>
          </a:p>
          <a:p>
            <a:endParaRPr lang="en-US" altLang="ko-KR" sz="8800" b="1" dirty="0" smtClean="0"/>
          </a:p>
        </p:txBody>
      </p:sp>
    </p:spTree>
    <p:extLst>
      <p:ext uri="{BB962C8B-B14F-4D97-AF65-F5344CB8AC3E}">
        <p14:creationId xmlns:p14="http://schemas.microsoft.com/office/powerpoint/2010/main" val="310068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1443037"/>
            <a:ext cx="8096250" cy="3971925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3238500" y="2914649"/>
            <a:ext cx="1053464" cy="1085850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429125" y="2914649"/>
            <a:ext cx="3143250" cy="1085850"/>
          </a:xfrm>
          <a:prstGeom prst="round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</a:t>
            </a:r>
            <a:r>
              <a:rPr lang="ko-KR" altLang="en-US" b="1" smtClean="0"/>
              <a:t>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객체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6626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31842" y="2618899"/>
            <a:ext cx="511069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다양한 타입의 값을 하나의 단위로 구성한 복합적인 자료구조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프로퍼티의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개수가 정해져 있지 않음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동적으로 추가되고 삭제할 수 있음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54389" y="211726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객체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378189" y="2178572"/>
            <a:ext cx="0" cy="1178991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31842" y="4757982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키와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값으로 구성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54389" y="4256349"/>
            <a:ext cx="2302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속성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(property)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378189" y="4317655"/>
            <a:ext cx="0" cy="93368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기본 </a:t>
            </a:r>
            <a:r>
              <a:rPr lang="ko-KR" altLang="en-US" b="1" smtClean="0"/>
              <a:t>개념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객체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9548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211340" y="3417762"/>
            <a:ext cx="2247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</a:rPr>
              <a:t>원시 값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11340" y="1965097"/>
            <a:ext cx="11657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02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7353609" y="3073093"/>
            <a:ext cx="1819267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83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895898"/>
            <a:ext cx="2769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accent4"/>
                </a:solidFill>
              </a:rPr>
              <a:t>String, number …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9572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692748"/>
            <a:ext cx="9598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불가능한 값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(immutable value) &lt;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변수가 아닌 값에 대한 진술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375405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728156"/>
            <a:ext cx="5155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원시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원시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4489598"/>
            <a:ext cx="297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실제 값 저장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45509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5285728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원시 값이 복사되어 전달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534703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모서리가 둥근 직사각형 11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2411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s://cdn.discordapp.com/attachments/1091341673717567518/1097018272861392896/82E27B7F-35AC-4494-9CBC-1418B6BA3AB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796" y="140678"/>
            <a:ext cx="8560408" cy="660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79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650" y="1952625"/>
            <a:ext cx="8315325" cy="3314700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7852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9218" name="Picture 2" descr="https://cdn.discordapp.com/attachments/1079667736432627742/1097033302675820564/f0ca8c10b56705b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876" y="917575"/>
            <a:ext cx="7542213" cy="581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11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6" name="Picture 4" descr="https://cdn.discordapp.com/attachments/1079667736432627742/1097033492510031982/dbf2ae5818df778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420" y="917575"/>
            <a:ext cx="7329160" cy="565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23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650" y="1952625"/>
            <a:ext cx="8315325" cy="3314700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73547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모서리가 둥근 직사각형 19"/>
          <p:cNvSpPr/>
          <p:nvPr/>
        </p:nvSpPr>
        <p:spPr>
          <a:xfrm>
            <a:off x="5673638" y="3400454"/>
            <a:ext cx="1165311" cy="376209"/>
          </a:xfrm>
          <a:prstGeom prst="roundRect">
            <a:avLst/>
          </a:prstGeom>
          <a:solidFill>
            <a:schemeClr val="accent4">
              <a:alpha val="3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336106" y="4133850"/>
            <a:ext cx="823912" cy="1457325"/>
            <a:chOff x="971550" y="2038350"/>
            <a:chExt cx="823912" cy="1457325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99647" y="4615190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9" name="그룹 8"/>
          <p:cNvGrpSpPr/>
          <p:nvPr/>
        </p:nvGrpSpPr>
        <p:grpSpPr>
          <a:xfrm>
            <a:off x="1336106" y="2457450"/>
            <a:ext cx="823912" cy="1457325"/>
            <a:chOff x="971550" y="2038350"/>
            <a:chExt cx="823912" cy="145732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160961"/>
              </p:ext>
            </p:extLst>
          </p:nvPr>
        </p:nvGraphicFramePr>
        <p:xfrm>
          <a:off x="1671070" y="248179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이름</a:t>
                      </a:r>
                      <a:r>
                        <a:rPr lang="en-US" altLang="ko-KR" sz="1600" dirty="0" smtClean="0"/>
                        <a:t>:</a:t>
                      </a:r>
                      <a:r>
                        <a:rPr lang="en-US" altLang="ko-KR" sz="1600" baseline="0" dirty="0" smtClean="0"/>
                        <a:t> a</a:t>
                      </a:r>
                    </a:p>
                    <a:p>
                      <a:pPr algn="ctr" latinLnBrk="1"/>
                      <a:r>
                        <a:rPr lang="ko-KR" altLang="en-US" sz="1600" baseline="0" dirty="0" smtClean="0"/>
                        <a:t>값 </a:t>
                      </a:r>
                      <a:r>
                        <a:rPr lang="en-US" altLang="ko-KR" sz="1600" baseline="0" dirty="0" smtClean="0"/>
                        <a:t>: </a:t>
                      </a:r>
                      <a:r>
                        <a:rPr lang="en-US" altLang="ko-KR" sz="1600" b="1" baseline="0" dirty="0" smtClean="0"/>
                        <a:t>@5004</a:t>
                      </a:r>
                      <a:endParaRPr lang="ko-KR" altLang="en-US" sz="16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544739"/>
              </p:ext>
            </p:extLst>
          </p:nvPr>
        </p:nvGraphicFramePr>
        <p:xfrm>
          <a:off x="1671070" y="4167716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‘</a:t>
                      </a:r>
                      <a:r>
                        <a:rPr lang="en-US" altLang="ko-KR" sz="1600" dirty="0" err="1" smtClean="0"/>
                        <a:t>abc</a:t>
                      </a:r>
                      <a:r>
                        <a:rPr lang="en-US" altLang="ko-KR" sz="1600" dirty="0" smtClean="0"/>
                        <a:t>’</a:t>
                      </a:r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‘</a:t>
                      </a:r>
                      <a:r>
                        <a:rPr lang="en-US" altLang="ko-KR" sz="1600" dirty="0" err="1" smtClean="0"/>
                        <a:t>abcdef</a:t>
                      </a:r>
                      <a:r>
                        <a:rPr lang="en-US" altLang="ko-KR" sz="1600" dirty="0" smtClean="0"/>
                        <a:t>’</a:t>
                      </a:r>
                      <a:endParaRPr lang="ko-KR" altLang="en-US" sz="16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20674" y="28772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>
          <a:xfrm rot="2891217">
            <a:off x="6549209" y="3911938"/>
            <a:ext cx="894714" cy="249902"/>
          </a:xfrm>
          <a:prstGeom prst="rightArrow">
            <a:avLst>
              <a:gd name="adj1" fmla="val 23771"/>
              <a:gd name="adj2" fmla="val 8680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7181850" y="4905375"/>
            <a:ext cx="838200" cy="4381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8515350" y="4928860"/>
            <a:ext cx="914400" cy="4381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627750" y="1561488"/>
            <a:ext cx="221605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메모리 영역의 변화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821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5"/>
          <p:cNvSpPr/>
          <p:nvPr/>
        </p:nvSpPr>
        <p:spPr>
          <a:xfrm>
            <a:off x="5673638" y="3429029"/>
            <a:ext cx="1165311" cy="376209"/>
          </a:xfrm>
          <a:prstGeom prst="roundRect">
            <a:avLst/>
          </a:prstGeom>
          <a:solidFill>
            <a:schemeClr val="accent4">
              <a:alpha val="3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336106" y="4162425"/>
            <a:ext cx="823912" cy="1457325"/>
            <a:chOff x="971550" y="2038350"/>
            <a:chExt cx="823912" cy="1457325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99647" y="4643765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9" name="그룹 8"/>
          <p:cNvGrpSpPr/>
          <p:nvPr/>
        </p:nvGrpSpPr>
        <p:grpSpPr>
          <a:xfrm>
            <a:off x="1336106" y="2486025"/>
            <a:ext cx="823912" cy="1457325"/>
            <a:chOff x="971550" y="2038350"/>
            <a:chExt cx="823912" cy="145732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561908"/>
              </p:ext>
            </p:extLst>
          </p:nvPr>
        </p:nvGraphicFramePr>
        <p:xfrm>
          <a:off x="1671070" y="2510366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이름</a:t>
                      </a:r>
                      <a:r>
                        <a:rPr lang="en-US" altLang="ko-KR" sz="1600" dirty="0" smtClean="0"/>
                        <a:t>:</a:t>
                      </a:r>
                      <a:r>
                        <a:rPr lang="en-US" altLang="ko-KR" sz="1600" baseline="0" dirty="0" smtClean="0"/>
                        <a:t> a</a:t>
                      </a:r>
                    </a:p>
                    <a:p>
                      <a:pPr algn="ctr" latinLnBrk="1"/>
                      <a:r>
                        <a:rPr lang="ko-KR" altLang="en-US" sz="1600" baseline="0" dirty="0" smtClean="0"/>
                        <a:t>값 </a:t>
                      </a:r>
                      <a:r>
                        <a:rPr lang="en-US" altLang="ko-KR" sz="1600" baseline="0" dirty="0" smtClean="0"/>
                        <a:t>: </a:t>
                      </a:r>
                      <a:r>
                        <a:rPr lang="en-US" altLang="ko-KR" sz="1600" b="1" baseline="0" dirty="0" smtClean="0"/>
                        <a:t>@5005</a:t>
                      </a:r>
                      <a:endParaRPr lang="ko-KR" altLang="en-US" sz="16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218201"/>
              </p:ext>
            </p:extLst>
          </p:nvPr>
        </p:nvGraphicFramePr>
        <p:xfrm>
          <a:off x="1671070" y="419629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‘</a:t>
                      </a:r>
                      <a:r>
                        <a:rPr lang="en-US" altLang="ko-KR" sz="1600" dirty="0" err="1" smtClean="0"/>
                        <a:t>abc</a:t>
                      </a:r>
                      <a:r>
                        <a:rPr lang="en-US" altLang="ko-KR" sz="1600" dirty="0" smtClean="0"/>
                        <a:t>’</a:t>
                      </a:r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‘</a:t>
                      </a:r>
                      <a:r>
                        <a:rPr lang="en-US" altLang="ko-KR" sz="1600" dirty="0" err="1" smtClean="0"/>
                        <a:t>abcdef</a:t>
                      </a:r>
                      <a:r>
                        <a:rPr lang="en-US" altLang="ko-KR" sz="1600" dirty="0" smtClean="0"/>
                        <a:t>’</a:t>
                      </a:r>
                      <a:endParaRPr lang="ko-KR" altLang="en-US" sz="16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20674" y="2905809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5" name="오른쪽 화살표 14"/>
          <p:cNvSpPr/>
          <p:nvPr/>
        </p:nvSpPr>
        <p:spPr>
          <a:xfrm rot="11984612">
            <a:off x="6914444" y="3939950"/>
            <a:ext cx="1609831" cy="223845"/>
          </a:xfrm>
          <a:prstGeom prst="rightArrow">
            <a:avLst>
              <a:gd name="adj1" fmla="val 23771"/>
              <a:gd name="adj2" fmla="val 8680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600701" y="3034614"/>
            <a:ext cx="1314450" cy="8865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8515350" y="4957435"/>
            <a:ext cx="914400" cy="4381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원시 값</a:t>
            </a:r>
            <a:r>
              <a:rPr lang="en-US" altLang="ko-KR" b="1" dirty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불변값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8627750" y="1561488"/>
            <a:ext cx="221605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메모리 영역의 변화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335318" y="4429125"/>
            <a:ext cx="1314450" cy="8865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53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 animBg="1"/>
      <p:bldP spid="18" grpId="0" animBg="1"/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634582"/>
            <a:ext cx="5228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불가능한 값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(immutable value)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695888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464055"/>
            <a:ext cx="823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불가능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변수가 아니라 값에 대한 진술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데이터 영역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3525361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519864"/>
            <a:ext cx="5155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원시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원시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4293528"/>
            <a:ext cx="5676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실제 값 저장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메모리 주소 기억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435483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5123001"/>
            <a:ext cx="940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재할당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새로운 메모리 공간 확보</a:t>
            </a:r>
            <a:r>
              <a:rPr lang="en-US" altLang="ko-KR" sz="2400" b="1" dirty="0">
                <a:solidFill>
                  <a:schemeClr val="accent4"/>
                </a:solidFill>
              </a:rPr>
              <a:t>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/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 새 메모리 공간 주소 참조</a:t>
            </a:r>
            <a:endParaRPr lang="en-US" altLang="ko-KR" sz="2400" b="1" dirty="0" smtClean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5184307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94744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211340" y="3417762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</a:rPr>
              <a:t>객체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11340" y="1965097"/>
            <a:ext cx="11657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03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7353609" y="3073093"/>
            <a:ext cx="1819267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08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895898"/>
            <a:ext cx="3405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accent4"/>
                </a:solidFill>
              </a:rPr>
              <a:t>Object/reference type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9572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692748"/>
            <a:ext cx="7364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가능한 값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(mutable value</a:t>
            </a:r>
            <a:r>
              <a:rPr lang="en-US" altLang="ko-KR" sz="2400" b="1" dirty="0">
                <a:solidFill>
                  <a:schemeClr val="accent4"/>
                </a:solidFill>
              </a:rPr>
              <a:t>) (</a:t>
            </a:r>
            <a:r>
              <a:rPr lang="ko-KR" altLang="en-US" sz="2400" b="1" dirty="0">
                <a:solidFill>
                  <a:schemeClr val="accent4"/>
                </a:solidFill>
              </a:rPr>
              <a:t>객체의 변수 영역</a:t>
            </a:r>
            <a:r>
              <a:rPr lang="en-US" altLang="ko-KR" sz="2400" b="1" dirty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375405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728156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참조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객체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4489598"/>
            <a:ext cx="3082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참조 값 저장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45509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5285728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참조 값이 복사되어 전달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534703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1286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1562100"/>
            <a:ext cx="8239125" cy="447675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112650" y="1475763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626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1095395396836130826/1095395429719478333/C82591B7-0155-4B13-992E-7429F5C64E6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820" y="442000"/>
            <a:ext cx="8661854" cy="605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453414" y="2791326"/>
            <a:ext cx="9817769" cy="3854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81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341223" y="215264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  <p:pic>
        <p:nvPicPr>
          <p:cNvPr id="5122" name="Picture 2" descr="https://cdn.discordapp.com/attachments/1079667736432627742/1097028962951106671/15b913c2e8f2a9d7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17" r="50480"/>
          <a:stretch/>
        </p:blipFill>
        <p:spPr bwMode="auto">
          <a:xfrm>
            <a:off x="4298434" y="1680074"/>
            <a:ext cx="3595131" cy="448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03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5124" name="Picture 4" descr="https://cdn.discordapp.com/attachments/1079667736432627742/1097029050381373461/97c9422e3a8895e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920" y="1165100"/>
            <a:ext cx="8882160" cy="68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341223" y="215264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59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5126" name="Picture 6" descr="https://cdn.discordapp.com/attachments/1079667736432627742/1097029097546321940/f832f293d46e243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752" y="1329717"/>
            <a:ext cx="8516400" cy="656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341223" y="215264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263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5130" name="Picture 10" descr="https://cdn.discordapp.com/attachments/1079667736432627742/1097029187325399111/7f12012ac344ff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73" y="1076107"/>
            <a:ext cx="7259950" cy="559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341223" y="215264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9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5132" name="Picture 12" descr="https://cdn.discordapp.com/attachments/1079667736432627742/1097029223656476762/95d2b03a81b1ac9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73" y="1091280"/>
            <a:ext cx="7259950" cy="559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341223" y="215264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064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1562100"/>
            <a:ext cx="8239125" cy="447675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112650" y="1475763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307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412008" y="4930736"/>
            <a:ext cx="1095547" cy="595312"/>
          </a:xfrm>
          <a:prstGeom prst="roundRect">
            <a:avLst/>
          </a:prstGeom>
          <a:solidFill>
            <a:srgbClr val="FBD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507556" y="2990850"/>
            <a:ext cx="823912" cy="1457325"/>
            <a:chOff x="971550" y="2038350"/>
            <a:chExt cx="823912" cy="1457325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12399" y="3472190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9" name="그룹 8"/>
          <p:cNvGrpSpPr/>
          <p:nvPr/>
        </p:nvGrpSpPr>
        <p:grpSpPr>
          <a:xfrm>
            <a:off x="1507556" y="1504950"/>
            <a:ext cx="823912" cy="1457325"/>
            <a:chOff x="971550" y="2038350"/>
            <a:chExt cx="823912" cy="145732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683962"/>
              </p:ext>
            </p:extLst>
          </p:nvPr>
        </p:nvGraphicFramePr>
        <p:xfrm>
          <a:off x="1842520" y="3074987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@7103~?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‘</a:t>
                      </a:r>
                      <a:r>
                        <a:rPr lang="en-US" altLang="ko-KR" sz="1400" dirty="0" err="1" smtClean="0"/>
                        <a:t>bbb</a:t>
                      </a:r>
                      <a:r>
                        <a:rPr lang="en-US" altLang="ko-KR" sz="1400" dirty="0" smtClean="0"/>
                        <a:t>’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443206"/>
              </p:ext>
            </p:extLst>
          </p:nvPr>
        </p:nvGraphicFramePr>
        <p:xfrm>
          <a:off x="1842520" y="1550987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1001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obj1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@5001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33426" y="19247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>
          <a:xfrm rot="7751520">
            <a:off x="4063184" y="2970673"/>
            <a:ext cx="894714" cy="249902"/>
          </a:xfrm>
          <a:prstGeom prst="rightArrow">
            <a:avLst>
              <a:gd name="adj1" fmla="val 23771"/>
              <a:gd name="adj2" fmla="val 8680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1507556" y="4543425"/>
            <a:ext cx="823912" cy="1457325"/>
            <a:chOff x="971550" y="2038350"/>
            <a:chExt cx="823912" cy="1457325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44085" y="5012949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@5001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098232"/>
              </p:ext>
            </p:extLst>
          </p:nvPr>
        </p:nvGraphicFramePr>
        <p:xfrm>
          <a:off x="1842520" y="457729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7106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7107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a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@5003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b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@5004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" name="오른쪽 화살표 21"/>
          <p:cNvSpPr/>
          <p:nvPr/>
        </p:nvSpPr>
        <p:spPr>
          <a:xfrm rot="5400000">
            <a:off x="3907795" y="4562106"/>
            <a:ext cx="688796" cy="21289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 rot="3409821">
            <a:off x="4176860" y="4530796"/>
            <a:ext cx="730973" cy="215490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3185222" y="3124199"/>
            <a:ext cx="1243903" cy="1323975"/>
          </a:xfrm>
          <a:prstGeom prst="roundRect">
            <a:avLst/>
          </a:prstGeom>
          <a:solidFill>
            <a:srgbClr val="FBD1F5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4131005" y="4426892"/>
            <a:ext cx="2496100" cy="1847850"/>
          </a:xfrm>
          <a:custGeom>
            <a:avLst/>
            <a:gdLst>
              <a:gd name="connsiteX0" fmla="*/ 550 w 3905800"/>
              <a:gd name="connsiteY0" fmla="*/ 1466850 h 1847850"/>
              <a:gd name="connsiteX1" fmla="*/ 10075 w 3905800"/>
              <a:gd name="connsiteY1" fmla="*/ 1714500 h 1847850"/>
              <a:gd name="connsiteX2" fmla="*/ 95800 w 3905800"/>
              <a:gd name="connsiteY2" fmla="*/ 1743075 h 1847850"/>
              <a:gd name="connsiteX3" fmla="*/ 162475 w 3905800"/>
              <a:gd name="connsiteY3" fmla="*/ 1752600 h 1847850"/>
              <a:gd name="connsiteX4" fmla="*/ 238675 w 3905800"/>
              <a:gd name="connsiteY4" fmla="*/ 1771650 h 1847850"/>
              <a:gd name="connsiteX5" fmla="*/ 410125 w 3905800"/>
              <a:gd name="connsiteY5" fmla="*/ 1790700 h 1847850"/>
              <a:gd name="connsiteX6" fmla="*/ 1267375 w 3905800"/>
              <a:gd name="connsiteY6" fmla="*/ 1828800 h 1847850"/>
              <a:gd name="connsiteX7" fmla="*/ 1572175 w 3905800"/>
              <a:gd name="connsiteY7" fmla="*/ 1838325 h 1847850"/>
              <a:gd name="connsiteX8" fmla="*/ 2305600 w 3905800"/>
              <a:gd name="connsiteY8" fmla="*/ 1847850 h 1847850"/>
              <a:gd name="connsiteX9" fmla="*/ 3410500 w 3905800"/>
              <a:gd name="connsiteY9" fmla="*/ 1838325 h 1847850"/>
              <a:gd name="connsiteX10" fmla="*/ 3667675 w 3905800"/>
              <a:gd name="connsiteY10" fmla="*/ 1819275 h 1847850"/>
              <a:gd name="connsiteX11" fmla="*/ 3696250 w 3905800"/>
              <a:gd name="connsiteY11" fmla="*/ 1800225 h 1847850"/>
              <a:gd name="connsiteX12" fmla="*/ 3724825 w 3905800"/>
              <a:gd name="connsiteY12" fmla="*/ 1714500 h 1847850"/>
              <a:gd name="connsiteX13" fmla="*/ 3743875 w 3905800"/>
              <a:gd name="connsiteY13" fmla="*/ 1666875 h 1847850"/>
              <a:gd name="connsiteX14" fmla="*/ 3753400 w 3905800"/>
              <a:gd name="connsiteY14" fmla="*/ 1590675 h 1847850"/>
              <a:gd name="connsiteX15" fmla="*/ 3772450 w 3905800"/>
              <a:gd name="connsiteY15" fmla="*/ 1400175 h 1847850"/>
              <a:gd name="connsiteX16" fmla="*/ 3762925 w 3905800"/>
              <a:gd name="connsiteY16" fmla="*/ 342900 h 1847850"/>
              <a:gd name="connsiteX17" fmla="*/ 3753400 w 3905800"/>
              <a:gd name="connsiteY17" fmla="*/ 190500 h 1847850"/>
              <a:gd name="connsiteX18" fmla="*/ 3743875 w 3905800"/>
              <a:gd name="connsiteY18" fmla="*/ 0 h 1847850"/>
              <a:gd name="connsiteX19" fmla="*/ 3648625 w 3905800"/>
              <a:gd name="connsiteY19" fmla="*/ 76200 h 1847850"/>
              <a:gd name="connsiteX20" fmla="*/ 3629575 w 3905800"/>
              <a:gd name="connsiteY20" fmla="*/ 104775 h 1847850"/>
              <a:gd name="connsiteX21" fmla="*/ 3620050 w 3905800"/>
              <a:gd name="connsiteY21" fmla="*/ 133350 h 1847850"/>
              <a:gd name="connsiteX22" fmla="*/ 3705775 w 3905800"/>
              <a:gd name="connsiteY22" fmla="*/ 38100 h 1847850"/>
              <a:gd name="connsiteX23" fmla="*/ 3772450 w 3905800"/>
              <a:gd name="connsiteY23" fmla="*/ 9525 h 1847850"/>
              <a:gd name="connsiteX24" fmla="*/ 3801025 w 3905800"/>
              <a:gd name="connsiteY24" fmla="*/ 38100 h 1847850"/>
              <a:gd name="connsiteX25" fmla="*/ 3867700 w 3905800"/>
              <a:gd name="connsiteY25" fmla="*/ 76200 h 1847850"/>
              <a:gd name="connsiteX26" fmla="*/ 3905800 w 3905800"/>
              <a:gd name="connsiteY26" fmla="*/ 114300 h 18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05800" h="1847850">
                <a:moveTo>
                  <a:pt x="550" y="1466850"/>
                </a:moveTo>
                <a:cubicBezTo>
                  <a:pt x="3725" y="1549400"/>
                  <a:pt x="-7234" y="1633723"/>
                  <a:pt x="10075" y="1714500"/>
                </a:cubicBezTo>
                <a:cubicBezTo>
                  <a:pt x="11897" y="1723004"/>
                  <a:pt x="85487" y="1741200"/>
                  <a:pt x="95800" y="1743075"/>
                </a:cubicBezTo>
                <a:cubicBezTo>
                  <a:pt x="117889" y="1747091"/>
                  <a:pt x="140460" y="1748197"/>
                  <a:pt x="162475" y="1752600"/>
                </a:cubicBezTo>
                <a:cubicBezTo>
                  <a:pt x="188148" y="1757735"/>
                  <a:pt x="213002" y="1766515"/>
                  <a:pt x="238675" y="1771650"/>
                </a:cubicBezTo>
                <a:cubicBezTo>
                  <a:pt x="289528" y="1781821"/>
                  <a:pt x="361936" y="1785881"/>
                  <a:pt x="410125" y="1790700"/>
                </a:cubicBezTo>
                <a:cubicBezTo>
                  <a:pt x="920585" y="1841746"/>
                  <a:pt x="506825" y="1812444"/>
                  <a:pt x="1267375" y="1828800"/>
                </a:cubicBezTo>
                <a:lnTo>
                  <a:pt x="1572175" y="1838325"/>
                </a:lnTo>
                <a:lnTo>
                  <a:pt x="2305600" y="1847850"/>
                </a:lnTo>
                <a:lnTo>
                  <a:pt x="3410500" y="1838325"/>
                </a:lnTo>
                <a:cubicBezTo>
                  <a:pt x="3454825" y="1837648"/>
                  <a:pt x="3615303" y="1823639"/>
                  <a:pt x="3667675" y="1819275"/>
                </a:cubicBezTo>
                <a:cubicBezTo>
                  <a:pt x="3677200" y="1812925"/>
                  <a:pt x="3690768" y="1810275"/>
                  <a:pt x="3696250" y="1800225"/>
                </a:cubicBezTo>
                <a:cubicBezTo>
                  <a:pt x="3710673" y="1773782"/>
                  <a:pt x="3713638" y="1742466"/>
                  <a:pt x="3724825" y="1714500"/>
                </a:cubicBezTo>
                <a:lnTo>
                  <a:pt x="3743875" y="1666875"/>
                </a:lnTo>
                <a:cubicBezTo>
                  <a:pt x="3747050" y="1641475"/>
                  <a:pt x="3750853" y="1616146"/>
                  <a:pt x="3753400" y="1590675"/>
                </a:cubicBezTo>
                <a:cubicBezTo>
                  <a:pt x="3776702" y="1357660"/>
                  <a:pt x="3750382" y="1576717"/>
                  <a:pt x="3772450" y="1400175"/>
                </a:cubicBezTo>
                <a:cubicBezTo>
                  <a:pt x="3769275" y="1047750"/>
                  <a:pt x="3768475" y="695296"/>
                  <a:pt x="3762925" y="342900"/>
                </a:cubicBezTo>
                <a:cubicBezTo>
                  <a:pt x="3762124" y="292007"/>
                  <a:pt x="3756223" y="241321"/>
                  <a:pt x="3753400" y="190500"/>
                </a:cubicBezTo>
                <a:cubicBezTo>
                  <a:pt x="3749873" y="127019"/>
                  <a:pt x="3747050" y="63500"/>
                  <a:pt x="3743875" y="0"/>
                </a:cubicBezTo>
                <a:cubicBezTo>
                  <a:pt x="3699385" y="22245"/>
                  <a:pt x="3682220" y="25807"/>
                  <a:pt x="3648625" y="76200"/>
                </a:cubicBezTo>
                <a:cubicBezTo>
                  <a:pt x="3642275" y="85725"/>
                  <a:pt x="3634695" y="94536"/>
                  <a:pt x="3629575" y="104775"/>
                </a:cubicBezTo>
                <a:cubicBezTo>
                  <a:pt x="3625085" y="113755"/>
                  <a:pt x="3611696" y="138919"/>
                  <a:pt x="3620050" y="133350"/>
                </a:cubicBezTo>
                <a:cubicBezTo>
                  <a:pt x="3770310" y="33177"/>
                  <a:pt x="3641795" y="102080"/>
                  <a:pt x="3705775" y="38100"/>
                </a:cubicBezTo>
                <a:cubicBezTo>
                  <a:pt x="3727701" y="16174"/>
                  <a:pt x="3743303" y="16812"/>
                  <a:pt x="3772450" y="9525"/>
                </a:cubicBezTo>
                <a:cubicBezTo>
                  <a:pt x="3781975" y="19050"/>
                  <a:pt x="3789817" y="30628"/>
                  <a:pt x="3801025" y="38100"/>
                </a:cubicBezTo>
                <a:cubicBezTo>
                  <a:pt x="3866413" y="81692"/>
                  <a:pt x="3787173" y="-4327"/>
                  <a:pt x="3867700" y="76200"/>
                </a:cubicBezTo>
                <a:cubicBezTo>
                  <a:pt x="3913676" y="122176"/>
                  <a:pt x="3862254" y="92527"/>
                  <a:pt x="3905800" y="114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 36"/>
          <p:cNvSpPr/>
          <p:nvPr/>
        </p:nvSpPr>
        <p:spPr>
          <a:xfrm>
            <a:off x="5316869" y="4321284"/>
            <a:ext cx="2519911" cy="2220158"/>
          </a:xfrm>
          <a:custGeom>
            <a:avLst/>
            <a:gdLst>
              <a:gd name="connsiteX0" fmla="*/ 550 w 3905800"/>
              <a:gd name="connsiteY0" fmla="*/ 1466850 h 1847850"/>
              <a:gd name="connsiteX1" fmla="*/ 10075 w 3905800"/>
              <a:gd name="connsiteY1" fmla="*/ 1714500 h 1847850"/>
              <a:gd name="connsiteX2" fmla="*/ 95800 w 3905800"/>
              <a:gd name="connsiteY2" fmla="*/ 1743075 h 1847850"/>
              <a:gd name="connsiteX3" fmla="*/ 162475 w 3905800"/>
              <a:gd name="connsiteY3" fmla="*/ 1752600 h 1847850"/>
              <a:gd name="connsiteX4" fmla="*/ 238675 w 3905800"/>
              <a:gd name="connsiteY4" fmla="*/ 1771650 h 1847850"/>
              <a:gd name="connsiteX5" fmla="*/ 410125 w 3905800"/>
              <a:gd name="connsiteY5" fmla="*/ 1790700 h 1847850"/>
              <a:gd name="connsiteX6" fmla="*/ 1267375 w 3905800"/>
              <a:gd name="connsiteY6" fmla="*/ 1828800 h 1847850"/>
              <a:gd name="connsiteX7" fmla="*/ 1572175 w 3905800"/>
              <a:gd name="connsiteY7" fmla="*/ 1838325 h 1847850"/>
              <a:gd name="connsiteX8" fmla="*/ 2305600 w 3905800"/>
              <a:gd name="connsiteY8" fmla="*/ 1847850 h 1847850"/>
              <a:gd name="connsiteX9" fmla="*/ 3410500 w 3905800"/>
              <a:gd name="connsiteY9" fmla="*/ 1838325 h 1847850"/>
              <a:gd name="connsiteX10" fmla="*/ 3667675 w 3905800"/>
              <a:gd name="connsiteY10" fmla="*/ 1819275 h 1847850"/>
              <a:gd name="connsiteX11" fmla="*/ 3696250 w 3905800"/>
              <a:gd name="connsiteY11" fmla="*/ 1800225 h 1847850"/>
              <a:gd name="connsiteX12" fmla="*/ 3724825 w 3905800"/>
              <a:gd name="connsiteY12" fmla="*/ 1714500 h 1847850"/>
              <a:gd name="connsiteX13" fmla="*/ 3743875 w 3905800"/>
              <a:gd name="connsiteY13" fmla="*/ 1666875 h 1847850"/>
              <a:gd name="connsiteX14" fmla="*/ 3753400 w 3905800"/>
              <a:gd name="connsiteY14" fmla="*/ 1590675 h 1847850"/>
              <a:gd name="connsiteX15" fmla="*/ 3772450 w 3905800"/>
              <a:gd name="connsiteY15" fmla="*/ 1400175 h 1847850"/>
              <a:gd name="connsiteX16" fmla="*/ 3762925 w 3905800"/>
              <a:gd name="connsiteY16" fmla="*/ 342900 h 1847850"/>
              <a:gd name="connsiteX17" fmla="*/ 3753400 w 3905800"/>
              <a:gd name="connsiteY17" fmla="*/ 190500 h 1847850"/>
              <a:gd name="connsiteX18" fmla="*/ 3743875 w 3905800"/>
              <a:gd name="connsiteY18" fmla="*/ 0 h 1847850"/>
              <a:gd name="connsiteX19" fmla="*/ 3648625 w 3905800"/>
              <a:gd name="connsiteY19" fmla="*/ 76200 h 1847850"/>
              <a:gd name="connsiteX20" fmla="*/ 3629575 w 3905800"/>
              <a:gd name="connsiteY20" fmla="*/ 104775 h 1847850"/>
              <a:gd name="connsiteX21" fmla="*/ 3620050 w 3905800"/>
              <a:gd name="connsiteY21" fmla="*/ 133350 h 1847850"/>
              <a:gd name="connsiteX22" fmla="*/ 3705775 w 3905800"/>
              <a:gd name="connsiteY22" fmla="*/ 38100 h 1847850"/>
              <a:gd name="connsiteX23" fmla="*/ 3772450 w 3905800"/>
              <a:gd name="connsiteY23" fmla="*/ 9525 h 1847850"/>
              <a:gd name="connsiteX24" fmla="*/ 3801025 w 3905800"/>
              <a:gd name="connsiteY24" fmla="*/ 38100 h 1847850"/>
              <a:gd name="connsiteX25" fmla="*/ 3867700 w 3905800"/>
              <a:gd name="connsiteY25" fmla="*/ 76200 h 1847850"/>
              <a:gd name="connsiteX26" fmla="*/ 3905800 w 3905800"/>
              <a:gd name="connsiteY26" fmla="*/ 114300 h 18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05800" h="1847850">
                <a:moveTo>
                  <a:pt x="550" y="1466850"/>
                </a:moveTo>
                <a:cubicBezTo>
                  <a:pt x="3725" y="1549400"/>
                  <a:pt x="-7234" y="1633723"/>
                  <a:pt x="10075" y="1714500"/>
                </a:cubicBezTo>
                <a:cubicBezTo>
                  <a:pt x="11897" y="1723004"/>
                  <a:pt x="85487" y="1741200"/>
                  <a:pt x="95800" y="1743075"/>
                </a:cubicBezTo>
                <a:cubicBezTo>
                  <a:pt x="117889" y="1747091"/>
                  <a:pt x="140460" y="1748197"/>
                  <a:pt x="162475" y="1752600"/>
                </a:cubicBezTo>
                <a:cubicBezTo>
                  <a:pt x="188148" y="1757735"/>
                  <a:pt x="213002" y="1766515"/>
                  <a:pt x="238675" y="1771650"/>
                </a:cubicBezTo>
                <a:cubicBezTo>
                  <a:pt x="289528" y="1781821"/>
                  <a:pt x="361936" y="1785881"/>
                  <a:pt x="410125" y="1790700"/>
                </a:cubicBezTo>
                <a:cubicBezTo>
                  <a:pt x="920585" y="1841746"/>
                  <a:pt x="506825" y="1812444"/>
                  <a:pt x="1267375" y="1828800"/>
                </a:cubicBezTo>
                <a:lnTo>
                  <a:pt x="1572175" y="1838325"/>
                </a:lnTo>
                <a:lnTo>
                  <a:pt x="2305600" y="1847850"/>
                </a:lnTo>
                <a:lnTo>
                  <a:pt x="3410500" y="1838325"/>
                </a:lnTo>
                <a:cubicBezTo>
                  <a:pt x="3454825" y="1837648"/>
                  <a:pt x="3615303" y="1823639"/>
                  <a:pt x="3667675" y="1819275"/>
                </a:cubicBezTo>
                <a:cubicBezTo>
                  <a:pt x="3677200" y="1812925"/>
                  <a:pt x="3690768" y="1810275"/>
                  <a:pt x="3696250" y="1800225"/>
                </a:cubicBezTo>
                <a:cubicBezTo>
                  <a:pt x="3710673" y="1773782"/>
                  <a:pt x="3713638" y="1742466"/>
                  <a:pt x="3724825" y="1714500"/>
                </a:cubicBezTo>
                <a:lnTo>
                  <a:pt x="3743875" y="1666875"/>
                </a:lnTo>
                <a:cubicBezTo>
                  <a:pt x="3747050" y="1641475"/>
                  <a:pt x="3750853" y="1616146"/>
                  <a:pt x="3753400" y="1590675"/>
                </a:cubicBezTo>
                <a:cubicBezTo>
                  <a:pt x="3776702" y="1357660"/>
                  <a:pt x="3750382" y="1576717"/>
                  <a:pt x="3772450" y="1400175"/>
                </a:cubicBezTo>
                <a:cubicBezTo>
                  <a:pt x="3769275" y="1047750"/>
                  <a:pt x="3768475" y="695296"/>
                  <a:pt x="3762925" y="342900"/>
                </a:cubicBezTo>
                <a:cubicBezTo>
                  <a:pt x="3762124" y="292007"/>
                  <a:pt x="3756223" y="241321"/>
                  <a:pt x="3753400" y="190500"/>
                </a:cubicBezTo>
                <a:cubicBezTo>
                  <a:pt x="3749873" y="127019"/>
                  <a:pt x="3747050" y="63500"/>
                  <a:pt x="3743875" y="0"/>
                </a:cubicBezTo>
                <a:cubicBezTo>
                  <a:pt x="3699385" y="22245"/>
                  <a:pt x="3682220" y="25807"/>
                  <a:pt x="3648625" y="76200"/>
                </a:cubicBezTo>
                <a:cubicBezTo>
                  <a:pt x="3642275" y="85725"/>
                  <a:pt x="3634695" y="94536"/>
                  <a:pt x="3629575" y="104775"/>
                </a:cubicBezTo>
                <a:cubicBezTo>
                  <a:pt x="3625085" y="113755"/>
                  <a:pt x="3611696" y="138919"/>
                  <a:pt x="3620050" y="133350"/>
                </a:cubicBezTo>
                <a:cubicBezTo>
                  <a:pt x="3770310" y="33177"/>
                  <a:pt x="3641795" y="102080"/>
                  <a:pt x="3705775" y="38100"/>
                </a:cubicBezTo>
                <a:cubicBezTo>
                  <a:pt x="3727701" y="16174"/>
                  <a:pt x="3743303" y="16812"/>
                  <a:pt x="3772450" y="9525"/>
                </a:cubicBezTo>
                <a:cubicBezTo>
                  <a:pt x="3781975" y="19050"/>
                  <a:pt x="3789817" y="30628"/>
                  <a:pt x="3801025" y="38100"/>
                </a:cubicBezTo>
                <a:cubicBezTo>
                  <a:pt x="3866413" y="81692"/>
                  <a:pt x="3787173" y="-4327"/>
                  <a:pt x="3867700" y="76200"/>
                </a:cubicBezTo>
                <a:cubicBezTo>
                  <a:pt x="3913676" y="122176"/>
                  <a:pt x="3862254" y="92527"/>
                  <a:pt x="3905800" y="114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8594155" y="956965"/>
            <a:ext cx="244912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할당</a:t>
            </a:r>
            <a:endParaRPr lang="ko-KR" altLang="en-US" dirty="0"/>
          </a:p>
        </p:txBody>
      </p:sp>
      <p:sp>
        <p:nvSpPr>
          <p:cNvPr id="2" name="타원 1"/>
          <p:cNvSpPr/>
          <p:nvPr/>
        </p:nvSpPr>
        <p:spPr>
          <a:xfrm>
            <a:off x="4510619" y="1927757"/>
            <a:ext cx="1249041" cy="1134159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3185222" y="4624387"/>
            <a:ext cx="2574438" cy="1323975"/>
          </a:xfrm>
          <a:prstGeom prst="roundRect">
            <a:avLst/>
          </a:prstGeom>
          <a:solidFill>
            <a:srgbClr val="FBD1F5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55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3" grpId="0" animBg="1"/>
      <p:bldP spid="24" grpId="0" animBg="1"/>
      <p:bldP spid="36" grpId="0" animBg="1"/>
      <p:bldP spid="37" grpId="0" animBg="1"/>
      <p:bldP spid="2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32548"/>
            <a:ext cx="8077200" cy="4695825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12650" y="1475763"/>
            <a:ext cx="3696992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재할당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85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234318" y="330357"/>
            <a:ext cx="3696992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재할당</a:t>
            </a:r>
            <a:endParaRPr lang="ko-KR" altLang="en-US" dirty="0"/>
          </a:p>
        </p:txBody>
      </p:sp>
      <p:pic>
        <p:nvPicPr>
          <p:cNvPr id="4" name="Picture 2" descr="https://cdn.discordapp.com/attachments/1079667736432627742/1097029600908943411/23be53397a7455c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589" y="939573"/>
            <a:ext cx="7418822" cy="572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57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pic>
        <p:nvPicPr>
          <p:cNvPr id="8196" name="Picture 4" descr="https://cdn.discordapp.com/attachments/1079667736432627742/1097029639412662392/8a27a5dca764a67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992" y="964263"/>
            <a:ext cx="7340016" cy="5659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234318" y="330357"/>
            <a:ext cx="3696992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재할당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519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/>
          <p:cNvSpPr/>
          <p:nvPr/>
        </p:nvSpPr>
        <p:spPr>
          <a:xfrm>
            <a:off x="6895094" y="1899335"/>
            <a:ext cx="3224463" cy="3224463"/>
          </a:xfrm>
          <a:prstGeom prst="ellipse">
            <a:avLst/>
          </a:prstGeom>
          <a:solidFill>
            <a:srgbClr val="C9D6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2092086" y="1899335"/>
            <a:ext cx="3224463" cy="322446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688656" y="3096069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err="1" smtClean="0">
                <a:solidFill>
                  <a:schemeClr val="bg1"/>
                </a:solidFill>
              </a:rPr>
              <a:t>불변값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91664" y="3096069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err="1" smtClean="0">
                <a:solidFill>
                  <a:schemeClr val="bg1"/>
                </a:solidFill>
              </a:rPr>
              <a:t>가변값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59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32548"/>
            <a:ext cx="8077200" cy="4695825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12650" y="1475763"/>
            <a:ext cx="3696992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재할당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404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모서리가 둥근 직사각형 29"/>
          <p:cNvSpPr/>
          <p:nvPr/>
        </p:nvSpPr>
        <p:spPr>
          <a:xfrm>
            <a:off x="3282166" y="5051635"/>
            <a:ext cx="1196276" cy="8337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8515349" y="3538210"/>
            <a:ext cx="1196276" cy="8337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618546" y="2388960"/>
            <a:ext cx="1201229" cy="40186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478683" y="4787861"/>
            <a:ext cx="1095547" cy="595312"/>
          </a:xfrm>
          <a:prstGeom prst="roundRect">
            <a:avLst/>
          </a:prstGeom>
          <a:solidFill>
            <a:srgbClr val="FBD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574231" y="2914650"/>
            <a:ext cx="823912" cy="1457325"/>
            <a:chOff x="971550" y="2038350"/>
            <a:chExt cx="823912" cy="1457325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79074" y="3395990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9" name="그룹 8"/>
          <p:cNvGrpSpPr/>
          <p:nvPr/>
        </p:nvGrpSpPr>
        <p:grpSpPr>
          <a:xfrm>
            <a:off x="1574231" y="1428750"/>
            <a:ext cx="823912" cy="1457325"/>
            <a:chOff x="971550" y="2038350"/>
            <a:chExt cx="823912" cy="145732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764383"/>
              </p:ext>
            </p:extLst>
          </p:nvPr>
        </p:nvGraphicFramePr>
        <p:xfrm>
          <a:off x="1909195" y="2998787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@7103~?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‘</a:t>
                      </a:r>
                      <a:r>
                        <a:rPr lang="en-US" altLang="ko-KR" sz="1400" dirty="0" err="1" smtClean="0"/>
                        <a:t>bbb</a:t>
                      </a:r>
                      <a:r>
                        <a:rPr lang="en-US" altLang="ko-KR" sz="1400" dirty="0" smtClean="0"/>
                        <a:t>’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2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413857"/>
              </p:ext>
            </p:extLst>
          </p:nvPr>
        </p:nvGraphicFramePr>
        <p:xfrm>
          <a:off x="1909195" y="1474787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1001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obj1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@5001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00101" y="18485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>
          <a:xfrm rot="7751520">
            <a:off x="4129859" y="2894473"/>
            <a:ext cx="894714" cy="249902"/>
          </a:xfrm>
          <a:prstGeom prst="rightArrow">
            <a:avLst>
              <a:gd name="adj1" fmla="val 23771"/>
              <a:gd name="adj2" fmla="val 8680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1574231" y="4467225"/>
            <a:ext cx="823912" cy="1457325"/>
            <a:chOff x="971550" y="2038350"/>
            <a:chExt cx="823912" cy="1457325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10760" y="4870074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@5001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918399"/>
              </p:ext>
            </p:extLst>
          </p:nvPr>
        </p:nvGraphicFramePr>
        <p:xfrm>
          <a:off x="1909195" y="450109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7106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7107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a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b="1" baseline="0" dirty="0" smtClean="0"/>
                        <a:t>@5005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b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@5004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" name="오른쪽 화살표 21"/>
          <p:cNvSpPr/>
          <p:nvPr/>
        </p:nvSpPr>
        <p:spPr>
          <a:xfrm rot="5400000">
            <a:off x="3974470" y="4485905"/>
            <a:ext cx="688796" cy="21289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 rot="3409821">
            <a:off x="4243535" y="4454596"/>
            <a:ext cx="730973" cy="215490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3254544" y="3048000"/>
            <a:ext cx="1243903" cy="1323975"/>
          </a:xfrm>
          <a:prstGeom prst="roundRect">
            <a:avLst/>
          </a:prstGeom>
          <a:solidFill>
            <a:srgbClr val="FBD1F5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5228675" y="4295775"/>
            <a:ext cx="2743750" cy="1847850"/>
          </a:xfrm>
          <a:custGeom>
            <a:avLst/>
            <a:gdLst>
              <a:gd name="connsiteX0" fmla="*/ 550 w 3905800"/>
              <a:gd name="connsiteY0" fmla="*/ 1466850 h 1847850"/>
              <a:gd name="connsiteX1" fmla="*/ 10075 w 3905800"/>
              <a:gd name="connsiteY1" fmla="*/ 1714500 h 1847850"/>
              <a:gd name="connsiteX2" fmla="*/ 95800 w 3905800"/>
              <a:gd name="connsiteY2" fmla="*/ 1743075 h 1847850"/>
              <a:gd name="connsiteX3" fmla="*/ 162475 w 3905800"/>
              <a:gd name="connsiteY3" fmla="*/ 1752600 h 1847850"/>
              <a:gd name="connsiteX4" fmla="*/ 238675 w 3905800"/>
              <a:gd name="connsiteY4" fmla="*/ 1771650 h 1847850"/>
              <a:gd name="connsiteX5" fmla="*/ 410125 w 3905800"/>
              <a:gd name="connsiteY5" fmla="*/ 1790700 h 1847850"/>
              <a:gd name="connsiteX6" fmla="*/ 1267375 w 3905800"/>
              <a:gd name="connsiteY6" fmla="*/ 1828800 h 1847850"/>
              <a:gd name="connsiteX7" fmla="*/ 1572175 w 3905800"/>
              <a:gd name="connsiteY7" fmla="*/ 1838325 h 1847850"/>
              <a:gd name="connsiteX8" fmla="*/ 2305600 w 3905800"/>
              <a:gd name="connsiteY8" fmla="*/ 1847850 h 1847850"/>
              <a:gd name="connsiteX9" fmla="*/ 3410500 w 3905800"/>
              <a:gd name="connsiteY9" fmla="*/ 1838325 h 1847850"/>
              <a:gd name="connsiteX10" fmla="*/ 3667675 w 3905800"/>
              <a:gd name="connsiteY10" fmla="*/ 1819275 h 1847850"/>
              <a:gd name="connsiteX11" fmla="*/ 3696250 w 3905800"/>
              <a:gd name="connsiteY11" fmla="*/ 1800225 h 1847850"/>
              <a:gd name="connsiteX12" fmla="*/ 3724825 w 3905800"/>
              <a:gd name="connsiteY12" fmla="*/ 1714500 h 1847850"/>
              <a:gd name="connsiteX13" fmla="*/ 3743875 w 3905800"/>
              <a:gd name="connsiteY13" fmla="*/ 1666875 h 1847850"/>
              <a:gd name="connsiteX14" fmla="*/ 3753400 w 3905800"/>
              <a:gd name="connsiteY14" fmla="*/ 1590675 h 1847850"/>
              <a:gd name="connsiteX15" fmla="*/ 3772450 w 3905800"/>
              <a:gd name="connsiteY15" fmla="*/ 1400175 h 1847850"/>
              <a:gd name="connsiteX16" fmla="*/ 3762925 w 3905800"/>
              <a:gd name="connsiteY16" fmla="*/ 342900 h 1847850"/>
              <a:gd name="connsiteX17" fmla="*/ 3753400 w 3905800"/>
              <a:gd name="connsiteY17" fmla="*/ 190500 h 1847850"/>
              <a:gd name="connsiteX18" fmla="*/ 3743875 w 3905800"/>
              <a:gd name="connsiteY18" fmla="*/ 0 h 1847850"/>
              <a:gd name="connsiteX19" fmla="*/ 3648625 w 3905800"/>
              <a:gd name="connsiteY19" fmla="*/ 76200 h 1847850"/>
              <a:gd name="connsiteX20" fmla="*/ 3629575 w 3905800"/>
              <a:gd name="connsiteY20" fmla="*/ 104775 h 1847850"/>
              <a:gd name="connsiteX21" fmla="*/ 3620050 w 3905800"/>
              <a:gd name="connsiteY21" fmla="*/ 133350 h 1847850"/>
              <a:gd name="connsiteX22" fmla="*/ 3705775 w 3905800"/>
              <a:gd name="connsiteY22" fmla="*/ 38100 h 1847850"/>
              <a:gd name="connsiteX23" fmla="*/ 3772450 w 3905800"/>
              <a:gd name="connsiteY23" fmla="*/ 9525 h 1847850"/>
              <a:gd name="connsiteX24" fmla="*/ 3801025 w 3905800"/>
              <a:gd name="connsiteY24" fmla="*/ 38100 h 1847850"/>
              <a:gd name="connsiteX25" fmla="*/ 3867700 w 3905800"/>
              <a:gd name="connsiteY25" fmla="*/ 76200 h 1847850"/>
              <a:gd name="connsiteX26" fmla="*/ 3905800 w 3905800"/>
              <a:gd name="connsiteY26" fmla="*/ 114300 h 18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05800" h="1847850">
                <a:moveTo>
                  <a:pt x="550" y="1466850"/>
                </a:moveTo>
                <a:cubicBezTo>
                  <a:pt x="3725" y="1549400"/>
                  <a:pt x="-7234" y="1633723"/>
                  <a:pt x="10075" y="1714500"/>
                </a:cubicBezTo>
                <a:cubicBezTo>
                  <a:pt x="11897" y="1723004"/>
                  <a:pt x="85487" y="1741200"/>
                  <a:pt x="95800" y="1743075"/>
                </a:cubicBezTo>
                <a:cubicBezTo>
                  <a:pt x="117889" y="1747091"/>
                  <a:pt x="140460" y="1748197"/>
                  <a:pt x="162475" y="1752600"/>
                </a:cubicBezTo>
                <a:cubicBezTo>
                  <a:pt x="188148" y="1757735"/>
                  <a:pt x="213002" y="1766515"/>
                  <a:pt x="238675" y="1771650"/>
                </a:cubicBezTo>
                <a:cubicBezTo>
                  <a:pt x="289528" y="1781821"/>
                  <a:pt x="361936" y="1785881"/>
                  <a:pt x="410125" y="1790700"/>
                </a:cubicBezTo>
                <a:cubicBezTo>
                  <a:pt x="920585" y="1841746"/>
                  <a:pt x="506825" y="1812444"/>
                  <a:pt x="1267375" y="1828800"/>
                </a:cubicBezTo>
                <a:lnTo>
                  <a:pt x="1572175" y="1838325"/>
                </a:lnTo>
                <a:lnTo>
                  <a:pt x="2305600" y="1847850"/>
                </a:lnTo>
                <a:lnTo>
                  <a:pt x="3410500" y="1838325"/>
                </a:lnTo>
                <a:cubicBezTo>
                  <a:pt x="3454825" y="1837648"/>
                  <a:pt x="3615303" y="1823639"/>
                  <a:pt x="3667675" y="1819275"/>
                </a:cubicBezTo>
                <a:cubicBezTo>
                  <a:pt x="3677200" y="1812925"/>
                  <a:pt x="3690768" y="1810275"/>
                  <a:pt x="3696250" y="1800225"/>
                </a:cubicBezTo>
                <a:cubicBezTo>
                  <a:pt x="3710673" y="1773782"/>
                  <a:pt x="3713638" y="1742466"/>
                  <a:pt x="3724825" y="1714500"/>
                </a:cubicBezTo>
                <a:lnTo>
                  <a:pt x="3743875" y="1666875"/>
                </a:lnTo>
                <a:cubicBezTo>
                  <a:pt x="3747050" y="1641475"/>
                  <a:pt x="3750853" y="1616146"/>
                  <a:pt x="3753400" y="1590675"/>
                </a:cubicBezTo>
                <a:cubicBezTo>
                  <a:pt x="3776702" y="1357660"/>
                  <a:pt x="3750382" y="1576717"/>
                  <a:pt x="3772450" y="1400175"/>
                </a:cubicBezTo>
                <a:cubicBezTo>
                  <a:pt x="3769275" y="1047750"/>
                  <a:pt x="3768475" y="695296"/>
                  <a:pt x="3762925" y="342900"/>
                </a:cubicBezTo>
                <a:cubicBezTo>
                  <a:pt x="3762124" y="292007"/>
                  <a:pt x="3756223" y="241321"/>
                  <a:pt x="3753400" y="190500"/>
                </a:cubicBezTo>
                <a:cubicBezTo>
                  <a:pt x="3749873" y="127019"/>
                  <a:pt x="3747050" y="63500"/>
                  <a:pt x="3743875" y="0"/>
                </a:cubicBezTo>
                <a:cubicBezTo>
                  <a:pt x="3699385" y="22245"/>
                  <a:pt x="3682220" y="25807"/>
                  <a:pt x="3648625" y="76200"/>
                </a:cubicBezTo>
                <a:cubicBezTo>
                  <a:pt x="3642275" y="85725"/>
                  <a:pt x="3634695" y="94536"/>
                  <a:pt x="3629575" y="104775"/>
                </a:cubicBezTo>
                <a:cubicBezTo>
                  <a:pt x="3625085" y="113755"/>
                  <a:pt x="3611696" y="138919"/>
                  <a:pt x="3620050" y="133350"/>
                </a:cubicBezTo>
                <a:cubicBezTo>
                  <a:pt x="3770310" y="33177"/>
                  <a:pt x="3641795" y="102080"/>
                  <a:pt x="3705775" y="38100"/>
                </a:cubicBezTo>
                <a:cubicBezTo>
                  <a:pt x="3727701" y="16174"/>
                  <a:pt x="3743303" y="16812"/>
                  <a:pt x="3772450" y="9525"/>
                </a:cubicBezTo>
                <a:cubicBezTo>
                  <a:pt x="3781975" y="19050"/>
                  <a:pt x="3789817" y="30628"/>
                  <a:pt x="3801025" y="38100"/>
                </a:cubicBezTo>
                <a:cubicBezTo>
                  <a:pt x="3866413" y="81692"/>
                  <a:pt x="3787173" y="-4327"/>
                  <a:pt x="3867700" y="76200"/>
                </a:cubicBezTo>
                <a:cubicBezTo>
                  <a:pt x="3913676" y="122176"/>
                  <a:pt x="3862254" y="92527"/>
                  <a:pt x="3905800" y="114300"/>
                </a:cubicBezTo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4571450" y="1999565"/>
            <a:ext cx="1314450" cy="8865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800850" y="2419630"/>
            <a:ext cx="1171575" cy="34051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400" b="1" smtClean="0"/>
              <a:t>변하지 않음</a:t>
            </a:r>
            <a:endParaRPr lang="ko-KR" altLang="en-US" sz="1400" b="1"/>
          </a:p>
        </p:txBody>
      </p:sp>
      <p:sp>
        <p:nvSpPr>
          <p:cNvPr id="28" name="오른쪽 화살표 27"/>
          <p:cNvSpPr/>
          <p:nvPr/>
        </p:nvSpPr>
        <p:spPr>
          <a:xfrm rot="10800000">
            <a:off x="5819775" y="2464940"/>
            <a:ext cx="894714" cy="249902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3880247" y="4062411"/>
            <a:ext cx="5279975" cy="2438400"/>
          </a:xfrm>
          <a:custGeom>
            <a:avLst/>
            <a:gdLst>
              <a:gd name="connsiteX0" fmla="*/ 5220391 w 5279975"/>
              <a:gd name="connsiteY0" fmla="*/ 0 h 2438400"/>
              <a:gd name="connsiteX1" fmla="*/ 5248966 w 5279975"/>
              <a:gd name="connsiteY1" fmla="*/ 1181100 h 2438400"/>
              <a:gd name="connsiteX2" fmla="*/ 5258491 w 5279975"/>
              <a:gd name="connsiteY2" fmla="*/ 1362075 h 2438400"/>
              <a:gd name="connsiteX3" fmla="*/ 5268016 w 5279975"/>
              <a:gd name="connsiteY3" fmla="*/ 1781175 h 2438400"/>
              <a:gd name="connsiteX4" fmla="*/ 5268016 w 5279975"/>
              <a:gd name="connsiteY4" fmla="*/ 2352675 h 2438400"/>
              <a:gd name="connsiteX5" fmla="*/ 5229916 w 5279975"/>
              <a:gd name="connsiteY5" fmla="*/ 2362200 h 2438400"/>
              <a:gd name="connsiteX6" fmla="*/ 5172766 w 5279975"/>
              <a:gd name="connsiteY6" fmla="*/ 2371725 h 2438400"/>
              <a:gd name="connsiteX7" fmla="*/ 5115616 w 5279975"/>
              <a:gd name="connsiteY7" fmla="*/ 2390775 h 2438400"/>
              <a:gd name="connsiteX8" fmla="*/ 5077516 w 5279975"/>
              <a:gd name="connsiteY8" fmla="*/ 2400300 h 2438400"/>
              <a:gd name="connsiteX9" fmla="*/ 5048941 w 5279975"/>
              <a:gd name="connsiteY9" fmla="*/ 2409825 h 2438400"/>
              <a:gd name="connsiteX10" fmla="*/ 4972741 w 5279975"/>
              <a:gd name="connsiteY10" fmla="*/ 2419350 h 2438400"/>
              <a:gd name="connsiteX11" fmla="*/ 4820341 w 5279975"/>
              <a:gd name="connsiteY11" fmla="*/ 2438400 h 2438400"/>
              <a:gd name="connsiteX12" fmla="*/ 3667816 w 5279975"/>
              <a:gd name="connsiteY12" fmla="*/ 2428875 h 2438400"/>
              <a:gd name="connsiteX13" fmla="*/ 3315391 w 5279975"/>
              <a:gd name="connsiteY13" fmla="*/ 2400300 h 2438400"/>
              <a:gd name="connsiteX14" fmla="*/ 2886766 w 5279975"/>
              <a:gd name="connsiteY14" fmla="*/ 2390775 h 2438400"/>
              <a:gd name="connsiteX15" fmla="*/ 1829491 w 5279975"/>
              <a:gd name="connsiteY15" fmla="*/ 2371725 h 2438400"/>
              <a:gd name="connsiteX16" fmla="*/ 1505641 w 5279975"/>
              <a:gd name="connsiteY16" fmla="*/ 2362200 h 2438400"/>
              <a:gd name="connsiteX17" fmla="*/ 1400866 w 5279975"/>
              <a:gd name="connsiteY17" fmla="*/ 2352675 h 2438400"/>
              <a:gd name="connsiteX18" fmla="*/ 1277041 w 5279975"/>
              <a:gd name="connsiteY18" fmla="*/ 2333625 h 2438400"/>
              <a:gd name="connsiteX19" fmla="*/ 696016 w 5279975"/>
              <a:gd name="connsiteY19" fmla="*/ 2305050 h 2438400"/>
              <a:gd name="connsiteX20" fmla="*/ 610291 w 5279975"/>
              <a:gd name="connsiteY20" fmla="*/ 2286000 h 2438400"/>
              <a:gd name="connsiteX21" fmla="*/ 476941 w 5279975"/>
              <a:gd name="connsiteY21" fmla="*/ 2276475 h 2438400"/>
              <a:gd name="connsiteX22" fmla="*/ 86416 w 5279975"/>
              <a:gd name="connsiteY22" fmla="*/ 2257425 h 2438400"/>
              <a:gd name="connsiteX23" fmla="*/ 67366 w 5279975"/>
              <a:gd name="connsiteY23" fmla="*/ 2200275 h 2438400"/>
              <a:gd name="connsiteX24" fmla="*/ 57841 w 5279975"/>
              <a:gd name="connsiteY24" fmla="*/ 2171700 h 2438400"/>
              <a:gd name="connsiteX25" fmla="*/ 48316 w 5279975"/>
              <a:gd name="connsiteY25" fmla="*/ 2095500 h 2438400"/>
              <a:gd name="connsiteX26" fmla="*/ 38791 w 5279975"/>
              <a:gd name="connsiteY26" fmla="*/ 1666875 h 2438400"/>
              <a:gd name="connsiteX27" fmla="*/ 19741 w 5279975"/>
              <a:gd name="connsiteY27" fmla="*/ 1724025 h 2438400"/>
              <a:gd name="connsiteX28" fmla="*/ 691 w 5279975"/>
              <a:gd name="connsiteY28" fmla="*/ 1800225 h 2438400"/>
              <a:gd name="connsiteX29" fmla="*/ 10216 w 5279975"/>
              <a:gd name="connsiteY29" fmla="*/ 1762125 h 2438400"/>
              <a:gd name="connsiteX30" fmla="*/ 57841 w 5279975"/>
              <a:gd name="connsiteY30" fmla="*/ 1685925 h 2438400"/>
              <a:gd name="connsiteX31" fmla="*/ 105466 w 5279975"/>
              <a:gd name="connsiteY31" fmla="*/ 1619250 h 2438400"/>
              <a:gd name="connsiteX32" fmla="*/ 153091 w 5279975"/>
              <a:gd name="connsiteY32" fmla="*/ 1666875 h 2438400"/>
              <a:gd name="connsiteX33" fmla="*/ 172141 w 5279975"/>
              <a:gd name="connsiteY33" fmla="*/ 1695450 h 2438400"/>
              <a:gd name="connsiteX34" fmla="*/ 200716 w 5279975"/>
              <a:gd name="connsiteY34" fmla="*/ 173355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79975" h="2438400">
                <a:moveTo>
                  <a:pt x="5220391" y="0"/>
                </a:moveTo>
                <a:cubicBezTo>
                  <a:pt x="5266575" y="461836"/>
                  <a:pt x="5222122" y="-9000"/>
                  <a:pt x="5248966" y="1181100"/>
                </a:cubicBezTo>
                <a:cubicBezTo>
                  <a:pt x="5250328" y="1241493"/>
                  <a:pt x="5255316" y="1301750"/>
                  <a:pt x="5258491" y="1362075"/>
                </a:cubicBezTo>
                <a:cubicBezTo>
                  <a:pt x="5261666" y="1501775"/>
                  <a:pt x="5263967" y="1641498"/>
                  <a:pt x="5268016" y="1781175"/>
                </a:cubicBezTo>
                <a:cubicBezTo>
                  <a:pt x="5273184" y="1959463"/>
                  <a:pt x="5292126" y="2179086"/>
                  <a:pt x="5268016" y="2352675"/>
                </a:cubicBezTo>
                <a:cubicBezTo>
                  <a:pt x="5266215" y="2365641"/>
                  <a:pt x="5242753" y="2359633"/>
                  <a:pt x="5229916" y="2362200"/>
                </a:cubicBezTo>
                <a:cubicBezTo>
                  <a:pt x="5210978" y="2365988"/>
                  <a:pt x="5191502" y="2367041"/>
                  <a:pt x="5172766" y="2371725"/>
                </a:cubicBezTo>
                <a:cubicBezTo>
                  <a:pt x="5153285" y="2376595"/>
                  <a:pt x="5135097" y="2385905"/>
                  <a:pt x="5115616" y="2390775"/>
                </a:cubicBezTo>
                <a:cubicBezTo>
                  <a:pt x="5102916" y="2393950"/>
                  <a:pt x="5090103" y="2396704"/>
                  <a:pt x="5077516" y="2400300"/>
                </a:cubicBezTo>
                <a:cubicBezTo>
                  <a:pt x="5067862" y="2403058"/>
                  <a:pt x="5058819" y="2408029"/>
                  <a:pt x="5048941" y="2409825"/>
                </a:cubicBezTo>
                <a:cubicBezTo>
                  <a:pt x="5023756" y="2414404"/>
                  <a:pt x="4998114" y="2415967"/>
                  <a:pt x="4972741" y="2419350"/>
                </a:cubicBezTo>
                <a:cubicBezTo>
                  <a:pt x="4836831" y="2437471"/>
                  <a:pt x="4980594" y="2420594"/>
                  <a:pt x="4820341" y="2438400"/>
                </a:cubicBezTo>
                <a:lnTo>
                  <a:pt x="3667816" y="2428875"/>
                </a:lnTo>
                <a:cubicBezTo>
                  <a:pt x="3146177" y="2421476"/>
                  <a:pt x="3777118" y="2422642"/>
                  <a:pt x="3315391" y="2400300"/>
                </a:cubicBezTo>
                <a:cubicBezTo>
                  <a:pt x="3172648" y="2393393"/>
                  <a:pt x="3029641" y="2393950"/>
                  <a:pt x="2886766" y="2390775"/>
                </a:cubicBezTo>
                <a:cubicBezTo>
                  <a:pt x="2450585" y="2354427"/>
                  <a:pt x="2881620" y="2387546"/>
                  <a:pt x="1829491" y="2371725"/>
                </a:cubicBezTo>
                <a:cubicBezTo>
                  <a:pt x="1721507" y="2370101"/>
                  <a:pt x="1613591" y="2365375"/>
                  <a:pt x="1505641" y="2362200"/>
                </a:cubicBezTo>
                <a:cubicBezTo>
                  <a:pt x="1470716" y="2359025"/>
                  <a:pt x="1435664" y="2357025"/>
                  <a:pt x="1400866" y="2352675"/>
                </a:cubicBezTo>
                <a:cubicBezTo>
                  <a:pt x="1359428" y="2347495"/>
                  <a:pt x="1318669" y="2336955"/>
                  <a:pt x="1277041" y="2333625"/>
                </a:cubicBezTo>
                <a:cubicBezTo>
                  <a:pt x="1138546" y="2322545"/>
                  <a:pt x="854109" y="2311637"/>
                  <a:pt x="696016" y="2305050"/>
                </a:cubicBezTo>
                <a:cubicBezTo>
                  <a:pt x="667441" y="2298700"/>
                  <a:pt x="639317" y="2289786"/>
                  <a:pt x="610291" y="2286000"/>
                </a:cubicBezTo>
                <a:cubicBezTo>
                  <a:pt x="566102" y="2280236"/>
                  <a:pt x="521449" y="2278700"/>
                  <a:pt x="476941" y="2276475"/>
                </a:cubicBezTo>
                <a:cubicBezTo>
                  <a:pt x="-22874" y="2251484"/>
                  <a:pt x="429857" y="2280321"/>
                  <a:pt x="86416" y="2257425"/>
                </a:cubicBezTo>
                <a:lnTo>
                  <a:pt x="67366" y="2200275"/>
                </a:lnTo>
                <a:lnTo>
                  <a:pt x="57841" y="2171700"/>
                </a:lnTo>
                <a:cubicBezTo>
                  <a:pt x="54666" y="2146300"/>
                  <a:pt x="49281" y="2121079"/>
                  <a:pt x="48316" y="2095500"/>
                </a:cubicBezTo>
                <a:cubicBezTo>
                  <a:pt x="42927" y="1952691"/>
                  <a:pt x="49752" y="1809364"/>
                  <a:pt x="38791" y="1666875"/>
                </a:cubicBezTo>
                <a:cubicBezTo>
                  <a:pt x="37251" y="1646854"/>
                  <a:pt x="24611" y="1704544"/>
                  <a:pt x="19741" y="1724025"/>
                </a:cubicBezTo>
                <a:lnTo>
                  <a:pt x="691" y="1800225"/>
                </a:lnTo>
                <a:cubicBezTo>
                  <a:pt x="-2484" y="1812925"/>
                  <a:pt x="6076" y="1774544"/>
                  <a:pt x="10216" y="1762125"/>
                </a:cubicBezTo>
                <a:cubicBezTo>
                  <a:pt x="32886" y="1694115"/>
                  <a:pt x="12558" y="1716114"/>
                  <a:pt x="57841" y="1685925"/>
                </a:cubicBezTo>
                <a:cubicBezTo>
                  <a:pt x="80066" y="1619250"/>
                  <a:pt x="57841" y="1635125"/>
                  <a:pt x="105466" y="1619250"/>
                </a:cubicBezTo>
                <a:cubicBezTo>
                  <a:pt x="156266" y="1695450"/>
                  <a:pt x="89591" y="1603375"/>
                  <a:pt x="153091" y="1666875"/>
                </a:cubicBezTo>
                <a:cubicBezTo>
                  <a:pt x="161186" y="1674970"/>
                  <a:pt x="164812" y="1686656"/>
                  <a:pt x="172141" y="1695450"/>
                </a:cubicBezTo>
                <a:cubicBezTo>
                  <a:pt x="202961" y="1732434"/>
                  <a:pt x="200716" y="1709102"/>
                  <a:pt x="200716" y="173355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7381155" y="846381"/>
            <a:ext cx="3696992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재할당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692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3" grpId="0" animBg="1"/>
      <p:bldP spid="24" grpId="0" animBg="1"/>
      <p:bldP spid="36" grpId="0" animBg="1"/>
      <p:bldP spid="25" grpId="0" animBg="1"/>
      <p:bldP spid="2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362" y="1884386"/>
            <a:ext cx="7915275" cy="39624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smtClean="0"/>
              <a:t>객체 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가변값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217425" y="1571013"/>
            <a:ext cx="4807726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참조형</a:t>
            </a:r>
            <a:r>
              <a:rPr lang="ko-KR" altLang="en-US" dirty="0" smtClean="0"/>
              <a:t> 데이터 데이터</a:t>
            </a:r>
            <a:r>
              <a:rPr lang="en-US" altLang="ko-KR" dirty="0" smtClean="0"/>
              <a:t>(</a:t>
            </a:r>
            <a:r>
              <a:rPr lang="ko-KR" altLang="en-US" dirty="0" smtClean="0"/>
              <a:t>객체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할당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079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667298"/>
            <a:ext cx="4637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가능한 값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(mutable value)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7286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292698"/>
            <a:ext cx="8654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가능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변수가 아니라 값에 대한 진술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객체의 변수 영역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33540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653159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객체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객체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3896023"/>
            <a:ext cx="297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참조 값 저장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395732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4499348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참조 값이 복사되어 전달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456065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33321" y="5102673"/>
            <a:ext cx="7292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참조 값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생성된 객체가 저장된 메모리 공간의 주소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57121" y="516397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1013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  <p:bldP spid="1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211340" y="3417762"/>
            <a:ext cx="4310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</a:rPr>
              <a:t>변수 비교 복사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11340" y="1965097"/>
            <a:ext cx="11657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04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7353609" y="3073093"/>
            <a:ext cx="1819267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98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80223"/>
            <a:ext cx="8077200" cy="41148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217425" y="1476375"/>
            <a:ext cx="122426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872739" y="2908935"/>
            <a:ext cx="2352675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872739" y="3851910"/>
            <a:ext cx="5147311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53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pic>
        <p:nvPicPr>
          <p:cNvPr id="4098" name="Picture 2" descr="https://cdn.discordapp.com/attachments/1079667736432627742/1097028090401656963/11dfc42dbd99f43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264" y="707928"/>
            <a:ext cx="7713975" cy="59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10564" y="1044813"/>
            <a:ext cx="1827149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r>
              <a:rPr lang="en-US" altLang="ko-KR" dirty="0" smtClean="0"/>
              <a:t>(</a:t>
            </a:r>
            <a:r>
              <a:rPr lang="ko-KR" altLang="en-US" dirty="0" smtClean="0"/>
              <a:t>원시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468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pic>
        <p:nvPicPr>
          <p:cNvPr id="7" name="Picture 6" descr="https://cdn.discordapp.com/attachments/1079667736432627742/1097028175294369802/9381100bac14e74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494" y="749016"/>
            <a:ext cx="7713975" cy="59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10564" y="1044813"/>
            <a:ext cx="122426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0564" y="1044813"/>
            <a:ext cx="1827149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r>
              <a:rPr lang="en-US" altLang="ko-KR" dirty="0" smtClean="0"/>
              <a:t>(</a:t>
            </a:r>
            <a:r>
              <a:rPr lang="ko-KR" altLang="en-US" dirty="0" smtClean="0"/>
              <a:t>원시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075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pic>
        <p:nvPicPr>
          <p:cNvPr id="4" name="Picture 8" descr="https://cdn.discordapp.com/attachments/1079667736432627742/1097028219519119431/c3ad67e6c6c657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012" y="910059"/>
            <a:ext cx="7713975" cy="594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0564" y="1044813"/>
            <a:ext cx="122426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0564" y="1044813"/>
            <a:ext cx="1827149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r>
              <a:rPr lang="en-US" altLang="ko-KR" dirty="0" smtClean="0"/>
              <a:t>(</a:t>
            </a:r>
            <a:r>
              <a:rPr lang="ko-KR" altLang="en-US" dirty="0" smtClean="0"/>
              <a:t>원시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064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80223"/>
            <a:ext cx="8077200" cy="41148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217425" y="1476375"/>
            <a:ext cx="122426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872739" y="2908935"/>
            <a:ext cx="2352675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872739" y="3851910"/>
            <a:ext cx="5147311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1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608161" y="453216"/>
            <a:ext cx="3224463" cy="3224463"/>
            <a:chOff x="2092086" y="1899335"/>
            <a:chExt cx="3224463" cy="3224463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4" name="타원 3"/>
            <p:cNvSpPr/>
            <p:nvPr/>
          </p:nvSpPr>
          <p:spPr>
            <a:xfrm>
              <a:off x="2092086" y="1899335"/>
              <a:ext cx="3224463" cy="32244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688656" y="3096069"/>
              <a:ext cx="203132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err="1" smtClean="0">
                  <a:solidFill>
                    <a:schemeClr val="bg1"/>
                  </a:solidFill>
                </a:rPr>
                <a:t>불변값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8537980" y="3357563"/>
            <a:ext cx="3224463" cy="3224463"/>
            <a:chOff x="6895094" y="1899335"/>
            <a:chExt cx="3224463" cy="3224463"/>
          </a:xfrm>
        </p:grpSpPr>
        <p:sp>
          <p:nvSpPr>
            <p:cNvPr id="5" name="타원 4"/>
            <p:cNvSpPr/>
            <p:nvPr/>
          </p:nvSpPr>
          <p:spPr>
            <a:xfrm>
              <a:off x="6895094" y="1899335"/>
              <a:ext cx="3224463" cy="3224463"/>
            </a:xfrm>
            <a:prstGeom prst="ellipse">
              <a:avLst/>
            </a:prstGeom>
            <a:solidFill>
              <a:srgbClr val="C9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91664" y="3096069"/>
              <a:ext cx="203132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err="1" smtClean="0">
                  <a:solidFill>
                    <a:schemeClr val="bg1"/>
                  </a:solidFill>
                </a:rPr>
                <a:t>가변값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타원 8"/>
          <p:cNvSpPr/>
          <p:nvPr/>
        </p:nvSpPr>
        <p:spPr>
          <a:xfrm>
            <a:off x="4161655" y="453216"/>
            <a:ext cx="2399731" cy="239973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smtClean="0"/>
              <a:t>변수</a:t>
            </a:r>
            <a:endParaRPr lang="ko-KR" altLang="en-US" sz="3200" b="1"/>
          </a:p>
        </p:txBody>
      </p:sp>
      <p:sp>
        <p:nvSpPr>
          <p:cNvPr id="11" name="타원 10"/>
          <p:cNvSpPr/>
          <p:nvPr/>
        </p:nvSpPr>
        <p:spPr>
          <a:xfrm>
            <a:off x="6508077" y="1750252"/>
            <a:ext cx="2272364" cy="2272364"/>
          </a:xfrm>
          <a:prstGeom prst="ellipse">
            <a:avLst/>
          </a:prstGeom>
          <a:solidFill>
            <a:srgbClr val="9FE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smtClean="0"/>
              <a:t>객체</a:t>
            </a:r>
            <a:endParaRPr lang="ko-KR" altLang="en-US" sz="3200" b="1" dirty="0"/>
          </a:p>
        </p:txBody>
      </p:sp>
      <p:sp>
        <p:nvSpPr>
          <p:cNvPr id="12" name="타원 11"/>
          <p:cNvSpPr/>
          <p:nvPr/>
        </p:nvSpPr>
        <p:spPr>
          <a:xfrm>
            <a:off x="6436216" y="4308608"/>
            <a:ext cx="1920239" cy="1920239"/>
          </a:xfrm>
          <a:prstGeom prst="ellipse">
            <a:avLst/>
          </a:prstGeom>
          <a:solidFill>
            <a:srgbClr val="FBD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참조 값</a:t>
            </a:r>
            <a:endParaRPr lang="ko-KR" altLang="en-US" sz="2400" b="1" dirty="0"/>
          </a:p>
        </p:txBody>
      </p:sp>
      <p:sp>
        <p:nvSpPr>
          <p:cNvPr id="13" name="타원 12"/>
          <p:cNvSpPr/>
          <p:nvPr/>
        </p:nvSpPr>
        <p:spPr>
          <a:xfrm>
            <a:off x="2979016" y="3148185"/>
            <a:ext cx="3275675" cy="3275675"/>
          </a:xfrm>
          <a:prstGeom prst="ellipse">
            <a:avLst/>
          </a:prstGeom>
          <a:solidFill>
            <a:srgbClr val="DFC9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메모리주소</a:t>
            </a:r>
            <a:endParaRPr lang="ko-KR" altLang="en-US" sz="2800" b="1" dirty="0"/>
          </a:p>
        </p:txBody>
      </p:sp>
      <p:sp>
        <p:nvSpPr>
          <p:cNvPr id="14" name="타원 13"/>
          <p:cNvSpPr/>
          <p:nvPr/>
        </p:nvSpPr>
        <p:spPr>
          <a:xfrm>
            <a:off x="8048298" y="382797"/>
            <a:ext cx="1437875" cy="14378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프로퍼티</a:t>
            </a:r>
            <a:endParaRPr lang="ko-KR" altLang="en-US" sz="1600" b="1" dirty="0"/>
          </a:p>
        </p:txBody>
      </p:sp>
      <p:sp>
        <p:nvSpPr>
          <p:cNvPr id="15" name="타원 14"/>
          <p:cNvSpPr/>
          <p:nvPr/>
        </p:nvSpPr>
        <p:spPr>
          <a:xfrm>
            <a:off x="607159" y="4022616"/>
            <a:ext cx="2084739" cy="2084739"/>
          </a:xfrm>
          <a:prstGeom prst="ellipse">
            <a:avLst/>
          </a:prstGeom>
          <a:solidFill>
            <a:srgbClr val="FDC3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 smtClean="0"/>
              <a:t>식별자</a:t>
            </a:r>
            <a:endParaRPr lang="ko-KR" altLang="en-US" sz="3200" b="1" dirty="0"/>
          </a:p>
        </p:txBody>
      </p:sp>
      <p:sp>
        <p:nvSpPr>
          <p:cNvPr id="16" name="타원 15"/>
          <p:cNvSpPr/>
          <p:nvPr/>
        </p:nvSpPr>
        <p:spPr>
          <a:xfrm>
            <a:off x="9327170" y="1672558"/>
            <a:ext cx="1449890" cy="144989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smtClean="0"/>
              <a:t>Pass by value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037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10564" y="1062489"/>
            <a:ext cx="191048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 </a:t>
            </a:r>
            <a:r>
              <a:rPr lang="en-US" altLang="ko-KR" dirty="0" smtClean="0"/>
              <a:t>(</a:t>
            </a:r>
            <a:r>
              <a:rPr lang="ko-KR" altLang="en-US" dirty="0" smtClean="0"/>
              <a:t>객체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146" name="Picture 2" descr="https://cdn.discordapp.com/attachments/1079667736432627742/1097029877733015632/87c7c68b2212de0b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687" y="841375"/>
            <a:ext cx="6843713" cy="52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05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10564" y="1062489"/>
            <a:ext cx="1766690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mtClean="0"/>
              <a:t>변수 복사 객체</a:t>
            </a:r>
            <a:endParaRPr lang="ko-KR" altLang="en-US" dirty="0"/>
          </a:p>
        </p:txBody>
      </p:sp>
      <p:pic>
        <p:nvPicPr>
          <p:cNvPr id="6146" name="Picture 2" descr="https://cdn.discordapp.com/attachments/1079667736432627742/1097029877733015632/87c7c68b2212de0b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687" y="841375"/>
            <a:ext cx="6843713" cy="52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cdn.discordapp.com/attachments/1079667736432627742/1097029917683752970/566925e58898776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7" y="993775"/>
            <a:ext cx="6843713" cy="52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0564" y="1062489"/>
            <a:ext cx="1910483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 </a:t>
            </a:r>
            <a:r>
              <a:rPr lang="en-US" altLang="ko-KR" dirty="0" smtClean="0"/>
              <a:t>(</a:t>
            </a:r>
            <a:r>
              <a:rPr lang="ko-KR" altLang="en-US" dirty="0" smtClean="0"/>
              <a:t>객체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타원 1"/>
          <p:cNvSpPr/>
          <p:nvPr/>
        </p:nvSpPr>
        <p:spPr>
          <a:xfrm>
            <a:off x="3400425" y="3286125"/>
            <a:ext cx="1276350" cy="132397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22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80223"/>
            <a:ext cx="8077200" cy="41148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217425" y="1476375"/>
            <a:ext cx="1224268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872739" y="2908935"/>
            <a:ext cx="2352675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872739" y="3851910"/>
            <a:ext cx="5147311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44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336106" y="3076575"/>
            <a:ext cx="823912" cy="1457325"/>
            <a:chOff x="971550" y="2038350"/>
            <a:chExt cx="823912" cy="145732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0949" y="3557915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336106" y="1590675"/>
            <a:ext cx="823912" cy="1457325"/>
            <a:chOff x="971550" y="2038350"/>
            <a:chExt cx="823912" cy="1457325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190444"/>
              </p:ext>
            </p:extLst>
          </p:nvPr>
        </p:nvGraphicFramePr>
        <p:xfrm>
          <a:off x="1671070" y="3148984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@7103~?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‘</a:t>
                      </a:r>
                      <a:r>
                        <a:rPr lang="en-US" altLang="ko-KR" sz="1400" dirty="0" err="1" smtClean="0"/>
                        <a:t>ddd</a:t>
                      </a:r>
                      <a:r>
                        <a:rPr lang="en-US" altLang="ko-KR" sz="1400" dirty="0" smtClean="0"/>
                        <a:t>’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631261"/>
              </p:ext>
            </p:extLst>
          </p:nvPr>
        </p:nvGraphicFramePr>
        <p:xfrm>
          <a:off x="1671070" y="1624836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1001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a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@5001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b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@5001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obj1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@5002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obj2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@5002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61976" y="2010459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>
          <a:xfrm rot="6596879">
            <a:off x="3851214" y="3190611"/>
            <a:ext cx="448857" cy="20749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1336106" y="4629150"/>
            <a:ext cx="823912" cy="1457325"/>
            <a:chOff x="971550" y="2038350"/>
            <a:chExt cx="823912" cy="1457325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72635" y="5098674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@5001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772344"/>
              </p:ext>
            </p:extLst>
          </p:nvPr>
        </p:nvGraphicFramePr>
        <p:xfrm>
          <a:off x="1671070" y="4675981"/>
          <a:ext cx="3941988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c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b="0" baseline="0" dirty="0" smtClean="0"/>
                        <a:t>@5005</a:t>
                      </a:r>
                      <a:endParaRPr lang="ko-KR" altLang="en-US" sz="1400" b="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d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@5003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5" name="오른쪽 화살표 24"/>
          <p:cNvSpPr/>
          <p:nvPr/>
        </p:nvSpPr>
        <p:spPr>
          <a:xfrm rot="7832942">
            <a:off x="4130629" y="4600497"/>
            <a:ext cx="688796" cy="21289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5"/>
          <p:cNvSpPr/>
          <p:nvPr/>
        </p:nvSpPr>
        <p:spPr>
          <a:xfrm rot="5400000">
            <a:off x="5074003" y="4580853"/>
            <a:ext cx="565510" cy="243004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3009900" y="2161490"/>
            <a:ext cx="2599775" cy="886510"/>
          </a:xfrm>
          <a:prstGeom prst="roundRect">
            <a:avLst/>
          </a:prstGeom>
          <a:solidFill>
            <a:srgbClr val="FFE699">
              <a:alpha val="6117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009900" y="3647390"/>
            <a:ext cx="1314450" cy="886510"/>
          </a:xfrm>
          <a:prstGeom prst="roundRect">
            <a:avLst/>
          </a:prstGeom>
          <a:solidFill>
            <a:srgbClr val="FFE699">
              <a:alpha val="6117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5619201" y="2161489"/>
            <a:ext cx="2658024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화살표 34"/>
          <p:cNvSpPr/>
          <p:nvPr/>
        </p:nvSpPr>
        <p:spPr>
          <a:xfrm rot="8642643">
            <a:off x="5490283" y="3145789"/>
            <a:ext cx="598625" cy="218406"/>
          </a:xfrm>
          <a:prstGeom prst="rightArrow">
            <a:avLst>
              <a:gd name="adj1" fmla="val 23771"/>
              <a:gd name="adj2" fmla="val 6627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4324350" y="3673762"/>
            <a:ext cx="1285325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2980775" y="5199965"/>
            <a:ext cx="1343575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9084950" y="1057275"/>
            <a:ext cx="1766690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mtClean="0"/>
              <a:t>변수 복사 비교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218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26" grpId="0" animBg="1"/>
      <p:bldP spid="29" grpId="0" animBg="1"/>
      <p:bldP spid="33" grpId="0" animBg="1"/>
      <p:bldP spid="34" grpId="0" animBg="1"/>
      <p:bldP spid="35" grpId="0" animBg="1"/>
      <p:bldP spid="40" grpId="0" animBg="1"/>
      <p:bldP spid="4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432280"/>
            <a:ext cx="7224713" cy="4887557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627750" y="3357563"/>
            <a:ext cx="2935007" cy="7150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 이후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객체의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변경 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1834514" y="2247900"/>
            <a:ext cx="2352675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1834514" y="3190875"/>
            <a:ext cx="5147311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0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그룹 31"/>
          <p:cNvGrpSpPr/>
          <p:nvPr/>
        </p:nvGrpSpPr>
        <p:grpSpPr>
          <a:xfrm rot="5400000">
            <a:off x="6517371" y="1099794"/>
            <a:ext cx="785485" cy="1457325"/>
            <a:chOff x="1009977" y="2038350"/>
            <a:chExt cx="785485" cy="1457325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1009977" y="2128838"/>
              <a:ext cx="428625" cy="127635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6046842" y="1037568"/>
            <a:ext cx="1802742" cy="34051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 smtClean="0"/>
              <a:t>값이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달라지지 않음</a:t>
            </a:r>
            <a:endParaRPr lang="ko-KR" altLang="en-US" sz="1400" b="1" dirty="0"/>
          </a:p>
        </p:txBody>
      </p:sp>
      <p:grpSp>
        <p:nvGrpSpPr>
          <p:cNvPr id="27" name="그룹 26"/>
          <p:cNvGrpSpPr/>
          <p:nvPr/>
        </p:nvGrpSpPr>
        <p:grpSpPr>
          <a:xfrm rot="5400000">
            <a:off x="3926571" y="1099794"/>
            <a:ext cx="785485" cy="1457325"/>
            <a:chOff x="1009977" y="2038350"/>
            <a:chExt cx="785485" cy="1457325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009977" y="2128838"/>
              <a:ext cx="428625" cy="127635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336106" y="3086100"/>
            <a:ext cx="823912" cy="1457325"/>
            <a:chOff x="971550" y="2038350"/>
            <a:chExt cx="823912" cy="145732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0949" y="3567440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336106" y="1600200"/>
            <a:ext cx="823912" cy="1457325"/>
            <a:chOff x="971550" y="2038350"/>
            <a:chExt cx="823912" cy="1457325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873361"/>
              </p:ext>
            </p:extLst>
          </p:nvPr>
        </p:nvGraphicFramePr>
        <p:xfrm>
          <a:off x="1671070" y="3158509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@7103~?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‘</a:t>
                      </a:r>
                      <a:r>
                        <a:rPr lang="en-US" altLang="ko-KR" sz="1400" dirty="0" err="1" smtClean="0"/>
                        <a:t>ddd</a:t>
                      </a:r>
                      <a:r>
                        <a:rPr lang="en-US" altLang="ko-KR" sz="1400" dirty="0" smtClean="0"/>
                        <a:t>’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15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20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167163"/>
              </p:ext>
            </p:extLst>
          </p:nvPr>
        </p:nvGraphicFramePr>
        <p:xfrm>
          <a:off x="1671070" y="163436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1001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a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@5001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b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@5004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obj1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@5002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obj2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@5002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61976" y="201998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>
          <a:xfrm rot="1127401" flipV="1">
            <a:off x="5460759" y="3076681"/>
            <a:ext cx="1794796" cy="188297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1336106" y="4638675"/>
            <a:ext cx="823912" cy="1457325"/>
            <a:chOff x="971550" y="2038350"/>
            <a:chExt cx="823912" cy="1457325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72635" y="5108199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@5001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861990"/>
              </p:ext>
            </p:extLst>
          </p:nvPr>
        </p:nvGraphicFramePr>
        <p:xfrm>
          <a:off x="1671070" y="4685506"/>
          <a:ext cx="3941988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c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b="1" baseline="0" dirty="0" smtClean="0"/>
                        <a:t>@5005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d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@5003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5" name="오른쪽 화살표 24"/>
          <p:cNvSpPr/>
          <p:nvPr/>
        </p:nvSpPr>
        <p:spPr>
          <a:xfrm rot="7832942">
            <a:off x="4130629" y="4610022"/>
            <a:ext cx="688796" cy="21289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5"/>
          <p:cNvSpPr/>
          <p:nvPr/>
        </p:nvSpPr>
        <p:spPr>
          <a:xfrm rot="5400000">
            <a:off x="5074003" y="4590378"/>
            <a:ext cx="565510" cy="243004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4319314" y="2161845"/>
            <a:ext cx="1290362" cy="886510"/>
          </a:xfrm>
          <a:prstGeom prst="roundRect">
            <a:avLst/>
          </a:prstGeom>
          <a:solidFill>
            <a:srgbClr val="FFE699">
              <a:alpha val="6117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009900" y="3656915"/>
            <a:ext cx="1314450" cy="886510"/>
          </a:xfrm>
          <a:prstGeom prst="roundRect">
            <a:avLst/>
          </a:prstGeom>
          <a:solidFill>
            <a:srgbClr val="FFE699">
              <a:alpha val="6117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5619201" y="2171014"/>
            <a:ext cx="2658024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화살표 34"/>
          <p:cNvSpPr/>
          <p:nvPr/>
        </p:nvSpPr>
        <p:spPr>
          <a:xfrm rot="8642643">
            <a:off x="5490283" y="3155314"/>
            <a:ext cx="598625" cy="218406"/>
          </a:xfrm>
          <a:prstGeom prst="rightArrow">
            <a:avLst>
              <a:gd name="adj1" fmla="val 23771"/>
              <a:gd name="adj2" fmla="val 6627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4324350" y="3683287"/>
            <a:ext cx="1285325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009901" y="5204729"/>
            <a:ext cx="1309414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3658" y="1037568"/>
            <a:ext cx="1216840" cy="34051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 smtClean="0"/>
              <a:t>값이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달라짐</a:t>
            </a:r>
            <a:endParaRPr lang="ko-KR" altLang="en-US" sz="1400" b="1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7849584" y="5204729"/>
            <a:ext cx="2935007" cy="7150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 이후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객체의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변경 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118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26" grpId="0" animBg="1"/>
      <p:bldP spid="29" grpId="0" animBg="1"/>
      <p:bldP spid="34" grpId="0" animBg="1"/>
      <p:bldP spid="35" grpId="0" animBg="1"/>
      <p:bldP spid="40" grpId="0" animBg="1"/>
      <p:bldP spid="4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637" y="1881187"/>
            <a:ext cx="8086725" cy="3095625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3877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08" y="1206913"/>
            <a:ext cx="7223761" cy="4954162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599175" y="3205163"/>
            <a:ext cx="2250264" cy="7150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변수 복사 이후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객체 자체 변경 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1691639" y="2105025"/>
            <a:ext cx="2352675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1691639" y="3048000"/>
            <a:ext cx="5147311" cy="942975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63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 flipH="1">
            <a:off x="9484694" y="4843462"/>
            <a:ext cx="823912" cy="1457325"/>
            <a:chOff x="971550" y="2038350"/>
            <a:chExt cx="823912" cy="1457325"/>
          </a:xfrm>
        </p:grpSpPr>
        <p:sp>
          <p:nvSpPr>
            <p:cNvPr id="42" name="모서리가 둥근 직사각형 41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250031"/>
              </p:ext>
            </p:extLst>
          </p:nvPr>
        </p:nvGraphicFramePr>
        <p:xfrm>
          <a:off x="5985837" y="4876006"/>
          <a:ext cx="3941988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c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b="0" baseline="0" dirty="0" smtClean="0"/>
                        <a:t>@5005</a:t>
                      </a:r>
                      <a:endParaRPr lang="ko-KR" altLang="en-US" sz="1400" b="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d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@5003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32" name="그룹 31"/>
          <p:cNvGrpSpPr/>
          <p:nvPr/>
        </p:nvGrpSpPr>
        <p:grpSpPr>
          <a:xfrm rot="5400000">
            <a:off x="6517371" y="1290294"/>
            <a:ext cx="785485" cy="1457325"/>
            <a:chOff x="1009977" y="2038350"/>
            <a:chExt cx="785485" cy="1457325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1009977" y="2128838"/>
              <a:ext cx="428625" cy="127635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7" name="그룹 26"/>
          <p:cNvGrpSpPr/>
          <p:nvPr/>
        </p:nvGrpSpPr>
        <p:grpSpPr>
          <a:xfrm rot="5400000">
            <a:off x="3926571" y="1290294"/>
            <a:ext cx="785485" cy="1457325"/>
            <a:chOff x="1009977" y="2038350"/>
            <a:chExt cx="785485" cy="1457325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009977" y="2128838"/>
              <a:ext cx="428625" cy="127635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336106" y="3276600"/>
            <a:ext cx="823912" cy="1457325"/>
            <a:chOff x="971550" y="2038350"/>
            <a:chExt cx="823912" cy="145732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0949" y="3757940"/>
            <a:ext cx="785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데이터 </a:t>
            </a:r>
            <a:endParaRPr lang="en-US" altLang="ko-KR" sz="1400" dirty="0"/>
          </a:p>
          <a:p>
            <a:pPr algn="ctr"/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336106" y="1790700"/>
            <a:ext cx="823912" cy="1457325"/>
            <a:chOff x="971550" y="2038350"/>
            <a:chExt cx="823912" cy="1457325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297625"/>
              </p:ext>
            </p:extLst>
          </p:nvPr>
        </p:nvGraphicFramePr>
        <p:xfrm>
          <a:off x="1671070" y="3349009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5006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@7103~?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‘</a:t>
                      </a:r>
                      <a:r>
                        <a:rPr lang="en-US" altLang="ko-KR" sz="1400" dirty="0" err="1" smtClean="0"/>
                        <a:t>ddd</a:t>
                      </a:r>
                      <a:r>
                        <a:rPr lang="en-US" altLang="ko-KR" sz="1400" dirty="0" smtClean="0"/>
                        <a:t>’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15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20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@8204~?</a:t>
                      </a:r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555080"/>
              </p:ext>
            </p:extLst>
          </p:nvPr>
        </p:nvGraphicFramePr>
        <p:xfrm>
          <a:off x="1671070" y="1824861"/>
          <a:ext cx="9197972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  <a:gridCol w="1313996"/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1001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1002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1003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1005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···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a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@5001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b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@5004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obj1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@5002</a:t>
                      </a:r>
                      <a:endParaRPr lang="ko-KR" altLang="en-US" sz="1400" b="1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obj2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 </a:t>
                      </a:r>
                      <a:r>
                        <a:rPr lang="en-US" altLang="ko-KR" sz="1400" b="1" dirty="0" smtClean="0"/>
                        <a:t>@5006</a:t>
                      </a:r>
                      <a:endParaRPr lang="ko-KR" altLang="en-US" sz="1400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61976" y="221048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변수</a:t>
            </a:r>
            <a:endParaRPr lang="en-US" altLang="ko-KR" sz="1400" dirty="0" smtClean="0"/>
          </a:p>
          <a:p>
            <a:r>
              <a:rPr lang="ko-KR" altLang="en-US" sz="1400" dirty="0" smtClean="0"/>
              <a:t>영역</a:t>
            </a:r>
            <a:endParaRPr lang="ko-KR" altLang="en-US" sz="1400" dirty="0"/>
          </a:p>
        </p:txBody>
      </p:sp>
      <p:grpSp>
        <p:nvGrpSpPr>
          <p:cNvPr id="20" name="그룹 19"/>
          <p:cNvGrpSpPr/>
          <p:nvPr/>
        </p:nvGrpSpPr>
        <p:grpSpPr>
          <a:xfrm>
            <a:off x="1336106" y="4829175"/>
            <a:ext cx="823912" cy="1457325"/>
            <a:chOff x="971550" y="2038350"/>
            <a:chExt cx="823912" cy="1457325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971550" y="2143125"/>
              <a:ext cx="428625" cy="127635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5862" y="2038350"/>
              <a:ext cx="609600" cy="1457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72635" y="5298699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@5001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501806"/>
              </p:ext>
            </p:extLst>
          </p:nvPr>
        </p:nvGraphicFramePr>
        <p:xfrm>
          <a:off x="1671070" y="4876006"/>
          <a:ext cx="3941988" cy="14112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3996"/>
                <a:gridCol w="1313996"/>
                <a:gridCol w="1313996"/>
              </a:tblGrid>
              <a:tr h="518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주소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7103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7104</a:t>
                      </a:r>
                      <a:endParaRPr lang="ko-KR" altLang="en-US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2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데이터</a:t>
                      </a:r>
                      <a:endParaRPr lang="ko-KR" altLang="en-US" b="1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c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b="0" baseline="0" dirty="0" smtClean="0"/>
                        <a:t>@5001</a:t>
                      </a:r>
                      <a:endParaRPr lang="ko-KR" altLang="en-US" sz="1400" b="0" dirty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이름</a:t>
                      </a:r>
                      <a:r>
                        <a:rPr lang="en-US" altLang="ko-KR" sz="1400" dirty="0" smtClean="0"/>
                        <a:t>: d</a:t>
                      </a:r>
                    </a:p>
                    <a:p>
                      <a:pPr algn="ctr" latinLnBrk="1"/>
                      <a:r>
                        <a:rPr lang="ko-KR" altLang="en-US" sz="1400" dirty="0" smtClean="0"/>
                        <a:t>값</a:t>
                      </a:r>
                      <a:r>
                        <a:rPr lang="en-US" altLang="ko-KR" sz="1400" dirty="0" smtClean="0"/>
                        <a:t>:</a:t>
                      </a:r>
                      <a:r>
                        <a:rPr lang="en-US" altLang="ko-KR" sz="1400" baseline="0" dirty="0" smtClean="0"/>
                        <a:t> @5003</a:t>
                      </a:r>
                      <a:endParaRPr lang="ko-KR" altLang="en-US" sz="1400" dirty="0" smtClean="0"/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5" name="오른쪽 화살표 24"/>
          <p:cNvSpPr/>
          <p:nvPr/>
        </p:nvSpPr>
        <p:spPr>
          <a:xfrm rot="9176357" flipV="1">
            <a:off x="8353024" y="4711369"/>
            <a:ext cx="1382008" cy="235613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5"/>
          <p:cNvSpPr/>
          <p:nvPr/>
        </p:nvSpPr>
        <p:spPr>
          <a:xfrm rot="5400000">
            <a:off x="9457160" y="4737329"/>
            <a:ext cx="565510" cy="243004"/>
          </a:xfrm>
          <a:prstGeom prst="rightArrow">
            <a:avLst>
              <a:gd name="adj1" fmla="val 23771"/>
              <a:gd name="adj2" fmla="val 8680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6888137" y="2352345"/>
            <a:ext cx="1398613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화살표 34"/>
          <p:cNvSpPr/>
          <p:nvPr/>
        </p:nvSpPr>
        <p:spPr>
          <a:xfrm rot="1073155">
            <a:off x="8003792" y="3208412"/>
            <a:ext cx="1744294" cy="185822"/>
          </a:xfrm>
          <a:prstGeom prst="rightArrow">
            <a:avLst>
              <a:gd name="adj1" fmla="val 23771"/>
              <a:gd name="adj2" fmla="val 6627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9558913" y="3837905"/>
            <a:ext cx="1285325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297593" y="5399990"/>
            <a:ext cx="2582388" cy="88651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61176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3658" y="1228068"/>
            <a:ext cx="1216840" cy="34051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 smtClean="0"/>
              <a:t>값이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달라짐</a:t>
            </a:r>
            <a:endParaRPr lang="ko-KR" altLang="en-US" sz="14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522706" y="5298699"/>
            <a:ext cx="11224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 smtClean="0"/>
              <a:t>객체</a:t>
            </a:r>
            <a:r>
              <a:rPr lang="en-US" altLang="ko-KR" sz="1100" b="1" dirty="0" smtClean="0"/>
              <a:t>@5006</a:t>
            </a:r>
            <a:r>
              <a:rPr lang="ko-KR" altLang="en-US" sz="1100" b="1" dirty="0" smtClean="0"/>
              <a:t>의 </a:t>
            </a:r>
            <a:endParaRPr lang="en-US" altLang="ko-KR" sz="1100" b="1" dirty="0"/>
          </a:p>
          <a:p>
            <a:pPr algn="ctr"/>
            <a:r>
              <a:rPr lang="ko-KR" altLang="en-US" sz="1100" b="1" dirty="0" smtClean="0"/>
              <a:t>변수 영역</a:t>
            </a:r>
            <a:endParaRPr lang="ko-KR" altLang="en-US" sz="11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6279717" y="1228068"/>
            <a:ext cx="1216840" cy="34051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 smtClean="0"/>
              <a:t>값이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달라짐</a:t>
            </a:r>
            <a:endParaRPr lang="ko-KR" altLang="en-US" sz="1400" b="1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9281820" y="1098312"/>
            <a:ext cx="1578913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변수 복사 이후</a:t>
            </a:r>
            <a:endParaRPr lang="en-US" altLang="ko-KR" sz="1200" b="1" dirty="0" smtClean="0"/>
          </a:p>
          <a:p>
            <a:r>
              <a:rPr lang="en-US" altLang="ko-KR" sz="1200" b="1" dirty="0" smtClean="0"/>
              <a:t>(</a:t>
            </a:r>
            <a:r>
              <a:rPr lang="ko-KR" altLang="en-US" sz="1200" b="1" dirty="0" smtClean="0"/>
              <a:t>객체 자체 변경 시</a:t>
            </a:r>
            <a:r>
              <a:rPr lang="en-US" altLang="ko-KR" sz="1200" b="1" dirty="0" smtClean="0"/>
              <a:t>)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61924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34" grpId="0" animBg="1"/>
      <p:bldP spid="35" grpId="0" animBg="1"/>
      <p:bldP spid="40" grpId="0" animBg="1"/>
      <p:bldP spid="41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392276"/>
            <a:ext cx="5228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불가능한 값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(immutable value)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453582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017676"/>
            <a:ext cx="82381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불가능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변수가 아니라 값에 대한 진술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데이터 영역</a:t>
            </a:r>
            <a:r>
              <a:rPr lang="en-US" altLang="ko-KR" sz="2400" b="1" dirty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  <a:p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3078982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378137"/>
            <a:ext cx="5155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원시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원시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3621001"/>
            <a:ext cx="297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실제 값 저장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3682307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4224326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원시 값이 복사되어 전달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4285632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33321" y="4827651"/>
            <a:ext cx="7160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accent4"/>
                </a:solidFill>
              </a:rPr>
              <a:t>재할당 </a:t>
            </a:r>
            <a:r>
              <a:rPr lang="en-US" altLang="ko-KR" sz="2400" b="1" dirty="0">
                <a:solidFill>
                  <a:schemeClr val="accent4"/>
                </a:solidFill>
              </a:rPr>
              <a:t>: </a:t>
            </a:r>
            <a:r>
              <a:rPr lang="ko-KR" altLang="en-US" sz="2400" b="1" dirty="0">
                <a:solidFill>
                  <a:schemeClr val="accent4"/>
                </a:solidFill>
              </a:rPr>
              <a:t>새로운 메모리 공간 확보</a:t>
            </a:r>
            <a:endParaRPr lang="en-US" altLang="ko-KR" sz="2400" b="1" dirty="0">
              <a:solidFill>
                <a:schemeClr val="accent4"/>
              </a:solidFill>
            </a:endParaRPr>
          </a:p>
          <a:p>
            <a:r>
              <a:rPr lang="en-US" altLang="ko-KR" sz="2400" b="1" dirty="0">
                <a:solidFill>
                  <a:schemeClr val="accent4"/>
                </a:solidFill>
              </a:rPr>
              <a:t>           </a:t>
            </a:r>
            <a:r>
              <a:rPr lang="ko-KR" altLang="en-US" sz="2400" b="1" dirty="0">
                <a:solidFill>
                  <a:schemeClr val="accent4"/>
                </a:solidFill>
              </a:rPr>
              <a:t>변수가 참조하던 메모리 공간의 주소 변경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1757121" y="4888957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833321" y="5800308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accent4"/>
                </a:solidFill>
              </a:rPr>
              <a:t>재할당 이외에 변수 값 변경 방법 없음</a:t>
            </a:r>
          </a:p>
        </p:txBody>
      </p:sp>
      <p:cxnSp>
        <p:nvCxnSpPr>
          <p:cNvPr id="20" name="직선 연결선 19"/>
          <p:cNvCxnSpPr/>
          <p:nvPr/>
        </p:nvCxnSpPr>
        <p:spPr>
          <a:xfrm>
            <a:off x="1757121" y="586161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5894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  <p:bldP spid="12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252176" y="797746"/>
            <a:ext cx="23465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CONTENTS</a:t>
            </a:r>
            <a:endParaRPr lang="ko-KR" altLang="en-US" sz="32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74628" y="176807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4"/>
                </a:solidFill>
              </a:rPr>
              <a:t>들어가기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44391" y="2248161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</a:rPr>
              <a:t>기본 개념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774628" y="5227835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4"/>
                </a:solidFill>
              </a:rPr>
              <a:t>변수 복사 비교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74628" y="572174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4"/>
                </a:solidFill>
              </a:rPr>
              <a:t>정리</a:t>
            </a:r>
            <a:endParaRPr lang="en-US" altLang="ko-KR" sz="2000" b="1" dirty="0" smtClean="0">
              <a:solidFill>
                <a:schemeClr val="accent4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74628" y="2720554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4"/>
                </a:solidFill>
              </a:rPr>
              <a:t>원시 값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044391" y="3200644"/>
            <a:ext cx="2423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chemeClr val="bg2">
                    <a:lumMod val="75000"/>
                  </a:schemeClr>
                </a:solidFill>
              </a:rPr>
              <a:t>불변값</a:t>
            </a: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</a:rPr>
              <a:t> immutable value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044391" y="3512817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</a:rPr>
              <a:t>변수 복사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774628" y="3962085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4"/>
                </a:solidFill>
              </a:rPr>
              <a:t>객체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44391" y="4442175"/>
            <a:ext cx="2190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solidFill>
                  <a:schemeClr val="bg2">
                    <a:lumMod val="75000"/>
                  </a:schemeClr>
                </a:solidFill>
              </a:rPr>
              <a:t>가변값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</a:rPr>
              <a:t> mutable value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044391" y="4754348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</a:rPr>
              <a:t>변수 복사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90969" y="178086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01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290969" y="273594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02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90969" y="397747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03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290969" y="524614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04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290969" y="573713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05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3" name="직선 연결선 42"/>
          <p:cNvCxnSpPr/>
          <p:nvPr/>
        </p:nvCxnSpPr>
        <p:spPr>
          <a:xfrm>
            <a:off x="7756021" y="2799165"/>
            <a:ext cx="0" cy="242887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7756021" y="1844082"/>
            <a:ext cx="0" cy="242887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7756021" y="4040696"/>
            <a:ext cx="0" cy="242887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7756021" y="5306446"/>
            <a:ext cx="0" cy="242887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7756021" y="5800358"/>
            <a:ext cx="0" cy="242887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97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29" grpId="0"/>
      <p:bldP spid="31" grpId="0"/>
      <p:bldP spid="32" grpId="0"/>
      <p:bldP spid="33" grpId="0"/>
      <p:bldP spid="35" grpId="0"/>
      <p:bldP spid="36" grpId="0"/>
      <p:bldP spid="38" grpId="0"/>
      <p:bldP spid="39" grpId="0"/>
      <p:bldP spid="40" grpId="0"/>
      <p:bldP spid="4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2276773"/>
            <a:ext cx="4637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가능한 값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(mutable value)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233807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2902173"/>
            <a:ext cx="8654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변경 가능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변수가 아니라 값에 대한 진술 </a:t>
            </a:r>
            <a:r>
              <a:rPr lang="en-US" altLang="ko-KR" sz="2400" b="1" dirty="0">
                <a:solidFill>
                  <a:schemeClr val="accent4"/>
                </a:solidFill>
              </a:rPr>
              <a:t>(</a:t>
            </a:r>
            <a:r>
              <a:rPr lang="ko-KR" altLang="en-US" sz="2400" b="1" dirty="0">
                <a:solidFill>
                  <a:schemeClr val="accent4"/>
                </a:solidFill>
              </a:rPr>
              <a:t>객체의 변수 영역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)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296347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262634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객체 타입의 값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(</a:t>
            </a:r>
            <a:r>
              <a:rPr lang="ko-KR" altLang="en-US" sz="3600" b="1" dirty="0" smtClean="0">
                <a:solidFill>
                  <a:schemeClr val="accent4"/>
                </a:solidFill>
              </a:rPr>
              <a:t>객체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)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3505498"/>
            <a:ext cx="297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변수에 참조 값 저장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356680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4108823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참조 값이 복사되어 전달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417012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33321" y="4712148"/>
            <a:ext cx="7292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참조 값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생성된 객체가 저장된 메모리 공간의 주소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57121" y="477345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833321" y="5315473"/>
            <a:ext cx="9328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accent4"/>
                </a:solidFill>
              </a:rPr>
              <a:t>재할당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없이 </a:t>
            </a:r>
            <a:r>
              <a:rPr lang="ko-KR" altLang="en-US" sz="2400" b="1" dirty="0" err="1" smtClean="0">
                <a:solidFill>
                  <a:schemeClr val="accent4"/>
                </a:solidFill>
              </a:rPr>
              <a:t>프로퍼티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 동적으로 추가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, </a:t>
            </a:r>
            <a:r>
              <a:rPr lang="ko-KR" altLang="en-US" sz="2400" b="1" dirty="0" err="1" smtClean="0">
                <a:solidFill>
                  <a:schemeClr val="accent4"/>
                </a:solidFill>
              </a:rPr>
              <a:t>프로퍼티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 값 갱신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,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자체 삭제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1757121" y="537677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3270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  <p:bldP spid="12" grpId="0"/>
      <p:bldP spid="19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3321" y="3324523"/>
            <a:ext cx="6756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객체 생성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,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관리 방식 매우 복잡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,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비용 많이 들음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57121" y="338582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33321" y="3949923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메모리 효율적 사용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757121" y="401122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691259"/>
            <a:ext cx="24016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왜 달라요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?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33321" y="4553248"/>
            <a:ext cx="5237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객체를 복사하여 생성하는 비용 절약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757121" y="4614554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33321" y="5156573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성능 향상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57121" y="5217879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33321" y="2726484"/>
            <a:ext cx="8433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객체 </a:t>
            </a:r>
            <a:r>
              <a:rPr lang="en-US" altLang="ko-KR" sz="2400" b="1" dirty="0" smtClean="0">
                <a:solidFill>
                  <a:schemeClr val="accent4"/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4"/>
                </a:solidFill>
              </a:rPr>
              <a:t>확보해야 할 메모리 공간의 크기 사전에 정하지 못함</a:t>
            </a:r>
            <a:endParaRPr lang="ko-KR" altLang="en-US" sz="2400" b="1" dirty="0">
              <a:solidFill>
                <a:schemeClr val="accent4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57121" y="2787790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6922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  <p:bldP spid="17" grpId="0"/>
      <p:bldP spid="1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426195" y="2288454"/>
            <a:ext cx="9139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4"/>
                </a:solidFill>
              </a:rPr>
              <a:t>식별자가 기억하는 메모리 공간에 저장되어 있는 </a:t>
            </a:r>
            <a:r>
              <a:rPr lang="ko-KR" altLang="en-US" sz="2400" b="1" u="sng" dirty="0" smtClean="0">
                <a:solidFill>
                  <a:schemeClr val="accent4"/>
                </a:solidFill>
              </a:rPr>
              <a:t>값을 복사</a:t>
            </a:r>
            <a:r>
              <a:rPr lang="en-US" altLang="ko-KR" sz="2400" b="1" u="sng" dirty="0" smtClean="0">
                <a:solidFill>
                  <a:schemeClr val="accent4"/>
                </a:solidFill>
              </a:rPr>
              <a:t>, </a:t>
            </a:r>
            <a:r>
              <a:rPr lang="ko-KR" altLang="en-US" sz="2400" b="1" u="sng" dirty="0" smtClean="0">
                <a:solidFill>
                  <a:schemeClr val="accent4"/>
                </a:solidFill>
              </a:rPr>
              <a:t>전달</a:t>
            </a:r>
            <a:endParaRPr lang="ko-KR" altLang="en-US" sz="2400" b="1" u="sng" dirty="0">
              <a:solidFill>
                <a:schemeClr val="accent4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349995" y="2349760"/>
            <a:ext cx="0" cy="400359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0396" y="1295428"/>
            <a:ext cx="37866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</a:rPr>
              <a:t>자바스크립트는 </a:t>
            </a:r>
            <a:r>
              <a:rPr lang="en-US" altLang="ko-KR" sz="3600" b="1" dirty="0" smtClean="0">
                <a:solidFill>
                  <a:schemeClr val="accent4"/>
                </a:solidFill>
              </a:rPr>
              <a:t>?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685031" y="3096814"/>
            <a:ext cx="3799109" cy="272038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참조에 의한 전달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6565041" y="3096814"/>
            <a:ext cx="3799109" cy="272038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rgbClr val="FF2D2D"/>
                </a:solidFill>
              </a:rPr>
              <a:t>값</a:t>
            </a:r>
            <a:r>
              <a:rPr lang="ko-KR" altLang="en-US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에 의한 전달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565041" y="3096813"/>
            <a:ext cx="3799109" cy="272038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671715" y="5459653"/>
            <a:ext cx="1585760" cy="715089"/>
          </a:xfrm>
          <a:prstGeom prst="roundRect">
            <a:avLst/>
          </a:prstGeom>
          <a:solidFill>
            <a:srgbClr val="ED7D31"/>
          </a:solidFill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Call by value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Pass by </a:t>
            </a:r>
            <a:r>
              <a:rPr lang="en-US" altLang="ko-KR" dirty="0" err="1" smtClean="0">
                <a:solidFill>
                  <a:schemeClr val="bg1"/>
                </a:solidFill>
              </a:rPr>
              <a:t>vaue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10564" y="-623888"/>
            <a:ext cx="3476625" cy="1247775"/>
          </a:xfrm>
          <a:prstGeom prst="roundRect">
            <a:avLst>
              <a:gd name="adj" fmla="val 2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b="1" dirty="0" smtClean="0"/>
              <a:t>변수 복사 비교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4342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animBg="1"/>
      <p:bldP spid="19" grpId="0" animBg="1"/>
      <p:bldP spid="5" grpId="0" animBg="1"/>
      <p:bldP spid="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211340" y="3417762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</a:rPr>
              <a:t>정리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11340" y="1965097"/>
            <a:ext cx="11657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05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7353609" y="3073093"/>
            <a:ext cx="1819267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87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608161" y="453216"/>
            <a:ext cx="3224463" cy="3224463"/>
            <a:chOff x="2092086" y="1899335"/>
            <a:chExt cx="3224463" cy="3224463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4" name="타원 3"/>
            <p:cNvSpPr/>
            <p:nvPr/>
          </p:nvSpPr>
          <p:spPr>
            <a:xfrm>
              <a:off x="2092086" y="1899335"/>
              <a:ext cx="3224463" cy="32244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688656" y="3096069"/>
              <a:ext cx="203132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err="1" smtClean="0">
                  <a:solidFill>
                    <a:schemeClr val="bg1"/>
                  </a:solidFill>
                </a:rPr>
                <a:t>불변값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8537980" y="3357563"/>
            <a:ext cx="3224463" cy="3224463"/>
            <a:chOff x="6895094" y="1899335"/>
            <a:chExt cx="3224463" cy="3224463"/>
          </a:xfrm>
        </p:grpSpPr>
        <p:sp>
          <p:nvSpPr>
            <p:cNvPr id="5" name="타원 4"/>
            <p:cNvSpPr/>
            <p:nvPr/>
          </p:nvSpPr>
          <p:spPr>
            <a:xfrm>
              <a:off x="6895094" y="1899335"/>
              <a:ext cx="3224463" cy="3224463"/>
            </a:xfrm>
            <a:prstGeom prst="ellipse">
              <a:avLst/>
            </a:prstGeom>
            <a:solidFill>
              <a:srgbClr val="C9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91664" y="3096069"/>
              <a:ext cx="203132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err="1" smtClean="0">
                  <a:solidFill>
                    <a:schemeClr val="bg1"/>
                  </a:solidFill>
                </a:rPr>
                <a:t>가변값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타원 8"/>
          <p:cNvSpPr/>
          <p:nvPr/>
        </p:nvSpPr>
        <p:spPr>
          <a:xfrm>
            <a:off x="4161655" y="453216"/>
            <a:ext cx="2399731" cy="239973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smtClean="0"/>
              <a:t>변수</a:t>
            </a:r>
            <a:endParaRPr lang="ko-KR" altLang="en-US" sz="3200" b="1"/>
          </a:p>
        </p:txBody>
      </p:sp>
      <p:sp>
        <p:nvSpPr>
          <p:cNvPr id="11" name="타원 10"/>
          <p:cNvSpPr/>
          <p:nvPr/>
        </p:nvSpPr>
        <p:spPr>
          <a:xfrm>
            <a:off x="6508077" y="1750252"/>
            <a:ext cx="2272364" cy="2272364"/>
          </a:xfrm>
          <a:prstGeom prst="ellipse">
            <a:avLst/>
          </a:prstGeom>
          <a:solidFill>
            <a:srgbClr val="9FE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smtClean="0"/>
              <a:t>객체</a:t>
            </a:r>
            <a:endParaRPr lang="ko-KR" altLang="en-US" sz="3200" b="1" dirty="0"/>
          </a:p>
        </p:txBody>
      </p:sp>
      <p:sp>
        <p:nvSpPr>
          <p:cNvPr id="12" name="타원 11"/>
          <p:cNvSpPr/>
          <p:nvPr/>
        </p:nvSpPr>
        <p:spPr>
          <a:xfrm>
            <a:off x="6436216" y="4308608"/>
            <a:ext cx="1920239" cy="1920239"/>
          </a:xfrm>
          <a:prstGeom prst="ellipse">
            <a:avLst/>
          </a:prstGeom>
          <a:solidFill>
            <a:srgbClr val="FBD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참조 값</a:t>
            </a:r>
            <a:endParaRPr lang="ko-KR" altLang="en-US" sz="2400" b="1" dirty="0"/>
          </a:p>
        </p:txBody>
      </p:sp>
      <p:sp>
        <p:nvSpPr>
          <p:cNvPr id="13" name="타원 12"/>
          <p:cNvSpPr/>
          <p:nvPr/>
        </p:nvSpPr>
        <p:spPr>
          <a:xfrm>
            <a:off x="2979016" y="3148185"/>
            <a:ext cx="3275675" cy="3275675"/>
          </a:xfrm>
          <a:prstGeom prst="ellipse">
            <a:avLst/>
          </a:prstGeom>
          <a:solidFill>
            <a:srgbClr val="DFC9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메모리주소</a:t>
            </a:r>
            <a:endParaRPr lang="ko-KR" altLang="en-US" sz="2800" b="1" dirty="0"/>
          </a:p>
        </p:txBody>
      </p:sp>
      <p:sp>
        <p:nvSpPr>
          <p:cNvPr id="14" name="타원 13"/>
          <p:cNvSpPr/>
          <p:nvPr/>
        </p:nvSpPr>
        <p:spPr>
          <a:xfrm>
            <a:off x="8048298" y="382797"/>
            <a:ext cx="1437875" cy="14378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프로퍼티</a:t>
            </a:r>
            <a:endParaRPr lang="ko-KR" altLang="en-US" sz="1600" b="1" dirty="0"/>
          </a:p>
        </p:txBody>
      </p:sp>
      <p:sp>
        <p:nvSpPr>
          <p:cNvPr id="15" name="타원 14"/>
          <p:cNvSpPr/>
          <p:nvPr/>
        </p:nvSpPr>
        <p:spPr>
          <a:xfrm>
            <a:off x="607159" y="4022616"/>
            <a:ext cx="2084739" cy="2084739"/>
          </a:xfrm>
          <a:prstGeom prst="ellipse">
            <a:avLst/>
          </a:prstGeom>
          <a:solidFill>
            <a:srgbClr val="FDC3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 smtClean="0"/>
              <a:t>식별자</a:t>
            </a:r>
            <a:endParaRPr lang="ko-KR" altLang="en-US" sz="3200" b="1" dirty="0"/>
          </a:p>
        </p:txBody>
      </p:sp>
      <p:sp>
        <p:nvSpPr>
          <p:cNvPr id="16" name="타원 15"/>
          <p:cNvSpPr/>
          <p:nvPr/>
        </p:nvSpPr>
        <p:spPr>
          <a:xfrm>
            <a:off x="9327170" y="1672558"/>
            <a:ext cx="1449890" cy="144989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smtClean="0"/>
              <a:t>Pass by value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2989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1095395396836130826/1095395429719478333/C82591B7-0155-4B13-992E-7429F5C64E6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820" y="442000"/>
            <a:ext cx="8661854" cy="605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59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592340" y="2767280"/>
            <a:ext cx="33025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dirty="0" smtClean="0">
                <a:solidFill>
                  <a:schemeClr val="accent4"/>
                </a:solidFill>
              </a:rPr>
              <a:t>Q &amp; A</a:t>
            </a:r>
            <a:endParaRPr lang="ko-KR" altLang="en-US" sz="8000" b="1" dirty="0">
              <a:solidFill>
                <a:schemeClr val="accent4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13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032001"/>
            <a:ext cx="12192000" cy="3050992"/>
          </a:xfrm>
          <a:prstGeom prst="roundRect">
            <a:avLst>
              <a:gd name="adj" fmla="val 14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87703" y="2875002"/>
            <a:ext cx="44165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감사합니다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0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211340" y="341776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</a:rPr>
              <a:t>들어가기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11340" y="1965097"/>
            <a:ext cx="11657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01</a:t>
            </a:r>
            <a:endParaRPr lang="ko-KR" altLang="en-US" sz="60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7353609" y="3073093"/>
            <a:ext cx="1819267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모서리가 둥근 직사각형 41"/>
          <p:cNvSpPr/>
          <p:nvPr/>
        </p:nvSpPr>
        <p:spPr>
          <a:xfrm>
            <a:off x="-685801" y="0"/>
            <a:ext cx="7347175" cy="6858000"/>
          </a:xfrm>
          <a:prstGeom prst="roundRect">
            <a:avLst>
              <a:gd name="adj" fmla="val 4987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29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032001"/>
            <a:ext cx="12192000" cy="3050992"/>
          </a:xfrm>
          <a:prstGeom prst="roundRect">
            <a:avLst>
              <a:gd name="adj" fmla="val 14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067876" y="2736569"/>
            <a:ext cx="846789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 err="1"/>
              <a:t>v</a:t>
            </a:r>
            <a:r>
              <a:rPr lang="en-US" altLang="ko-KR" sz="8800" b="1" dirty="0" err="1" smtClean="0"/>
              <a:t>ar</a:t>
            </a:r>
            <a:r>
              <a:rPr lang="en-US" altLang="ko-KR" sz="8800" b="1" dirty="0" smtClean="0"/>
              <a:t>   let   </a:t>
            </a:r>
            <a:r>
              <a:rPr lang="en-US" altLang="ko-KR" sz="8800" b="1" dirty="0" err="1" smtClean="0"/>
              <a:t>const</a:t>
            </a:r>
            <a:endParaRPr lang="en-US" altLang="ko-KR" sz="8800" b="1" dirty="0" smtClean="0"/>
          </a:p>
          <a:p>
            <a:endParaRPr lang="en-US" altLang="ko-KR" sz="8800" b="1" dirty="0" smtClean="0"/>
          </a:p>
        </p:txBody>
      </p:sp>
    </p:spTree>
    <p:extLst>
      <p:ext uri="{BB962C8B-B14F-4D97-AF65-F5344CB8AC3E}">
        <p14:creationId xmlns:p14="http://schemas.microsoft.com/office/powerpoint/2010/main" val="67253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F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032001"/>
            <a:ext cx="12192000" cy="3050992"/>
          </a:xfrm>
          <a:prstGeom prst="roundRect">
            <a:avLst>
              <a:gd name="adj" fmla="val 14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875153" y="2787369"/>
            <a:ext cx="244169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 smtClean="0"/>
              <a:t>변수</a:t>
            </a:r>
            <a:endParaRPr lang="en-US" altLang="ko-KR" sz="8800" b="1" dirty="0" smtClean="0"/>
          </a:p>
          <a:p>
            <a:endParaRPr lang="en-US" altLang="ko-KR" sz="8800" b="1" dirty="0" smtClean="0"/>
          </a:p>
        </p:txBody>
      </p:sp>
    </p:spTree>
    <p:extLst>
      <p:ext uri="{BB962C8B-B14F-4D97-AF65-F5344CB8AC3E}">
        <p14:creationId xmlns:p14="http://schemas.microsoft.com/office/powerpoint/2010/main" val="261309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1346</Words>
  <Application>Microsoft Office PowerPoint</Application>
  <PresentationFormat>와이드스크린</PresentationFormat>
  <Paragraphs>518</Paragraphs>
  <Slides>67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67</vt:i4>
      </vt:variant>
    </vt:vector>
  </HeadingPairs>
  <TitlesOfParts>
    <vt:vector size="7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roserealslow@gmail.com</dc:creator>
  <cp:lastModifiedBy>roserealslow@gmail.com</cp:lastModifiedBy>
  <cp:revision>82</cp:revision>
  <dcterms:created xsi:type="dcterms:W3CDTF">2023-04-13T14:18:10Z</dcterms:created>
  <dcterms:modified xsi:type="dcterms:W3CDTF">2023-04-16T08:06:51Z</dcterms:modified>
</cp:coreProperties>
</file>

<file path=docProps/thumbnail.jpeg>
</file>